
<file path=[Content_Types].xml><?xml version="1.0" encoding="utf-8"?>
<Types xmlns="http://schemas.openxmlformats.org/package/2006/content-types">
  <Default Extension="bin" ContentType="application/vnd.openxmlformats-officedocument.oleObject"/>
  <Default Extension="emf" ContentType="image/x-emf"/>
  <Default Extension="gif" ContentType="image/gi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vml" ContentType="application/vnd.openxmlformats-officedocument.vmlDrawing"/>
  <Default Extension="wmf" ContentType="image/x-wm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8"/>
  </p:notesMasterIdLst>
  <p:sldIdLst>
    <p:sldId id="256" r:id="rId2"/>
    <p:sldId id="282" r:id="rId3"/>
    <p:sldId id="283" r:id="rId4"/>
    <p:sldId id="348" r:id="rId5"/>
    <p:sldId id="347" r:id="rId6"/>
    <p:sldId id="284" r:id="rId7"/>
    <p:sldId id="281" r:id="rId8"/>
    <p:sldId id="264" r:id="rId9"/>
    <p:sldId id="265" r:id="rId10"/>
    <p:sldId id="297" r:id="rId11"/>
    <p:sldId id="302" r:id="rId12"/>
    <p:sldId id="359" r:id="rId13"/>
    <p:sldId id="309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07" r:id="rId23"/>
    <p:sldId id="308" r:id="rId24"/>
    <p:sldId id="357" r:id="rId25"/>
    <p:sldId id="310" r:id="rId26"/>
    <p:sldId id="358" r:id="rId27"/>
    <p:sldId id="311" r:id="rId28"/>
    <p:sldId id="319" r:id="rId29"/>
    <p:sldId id="313" r:id="rId30"/>
    <p:sldId id="314" r:id="rId31"/>
    <p:sldId id="315" r:id="rId32"/>
    <p:sldId id="317" r:id="rId33"/>
    <p:sldId id="318" r:id="rId34"/>
    <p:sldId id="426" r:id="rId35"/>
    <p:sldId id="427" r:id="rId36"/>
    <p:sldId id="434" r:id="rId37"/>
    <p:sldId id="435" r:id="rId38"/>
    <p:sldId id="436" r:id="rId39"/>
    <p:sldId id="437" r:id="rId40"/>
    <p:sldId id="438" r:id="rId41"/>
    <p:sldId id="447" r:id="rId42"/>
    <p:sldId id="448" r:id="rId43"/>
    <p:sldId id="449" r:id="rId44"/>
    <p:sldId id="450" r:id="rId45"/>
    <p:sldId id="430" r:id="rId46"/>
    <p:sldId id="431" r:id="rId47"/>
    <p:sldId id="432" r:id="rId48"/>
    <p:sldId id="433" r:id="rId49"/>
    <p:sldId id="442" r:id="rId50"/>
    <p:sldId id="466" r:id="rId51"/>
    <p:sldId id="443" r:id="rId52"/>
    <p:sldId id="455" r:id="rId53"/>
    <p:sldId id="445" r:id="rId54"/>
    <p:sldId id="446" r:id="rId55"/>
    <p:sldId id="451" r:id="rId56"/>
    <p:sldId id="453" r:id="rId57"/>
    <p:sldId id="452" r:id="rId58"/>
    <p:sldId id="454" r:id="rId59"/>
    <p:sldId id="457" r:id="rId60"/>
    <p:sldId id="458" r:id="rId61"/>
    <p:sldId id="459" r:id="rId62"/>
    <p:sldId id="460" r:id="rId63"/>
    <p:sldId id="462" r:id="rId64"/>
    <p:sldId id="463" r:id="rId65"/>
    <p:sldId id="464" r:id="rId66"/>
    <p:sldId id="465" r:id="rId6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81584" autoAdjust="0"/>
  </p:normalViewPr>
  <p:slideViewPr>
    <p:cSldViewPr snapToGrid="0">
      <p:cViewPr varScale="1">
        <p:scale>
          <a:sx n="51" d="100"/>
          <a:sy n="51" d="100"/>
        </p:scale>
        <p:origin x="1164" y="5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viewProps" Target="viewProps.xml"/></Relationships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7.emf"/></Relationships>
</file>

<file path=ppt/drawings/_rels/vmlDrawing10.vml.rels><?xml version="1.0" encoding="UTF-8" standalone="yes"?>
<Relationships xmlns="http://schemas.openxmlformats.org/package/2006/relationships"><Relationship Id="rId1" Type="http://schemas.openxmlformats.org/officeDocument/2006/relationships/image" Target="../media/image86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8.emf"/></Relationships>
</file>

<file path=ppt/drawings/_rels/vmlDrawing3.vml.rels><?xml version="1.0" encoding="UTF-8" standalone="yes"?>
<Relationships xmlns="http://schemas.openxmlformats.org/package/2006/relationships"><Relationship Id="rId2" Type="http://schemas.openxmlformats.org/officeDocument/2006/relationships/image" Target="../media/image10.emf"/><Relationship Id="rId1" Type="http://schemas.openxmlformats.org/officeDocument/2006/relationships/image" Target="../media/image9.e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image" Target="../media/image11.emf"/></Relationships>
</file>

<file path=ppt/drawings/_rels/vmlDrawing5.v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image" Target="../media/image13.emf"/></Relationships>
</file>

<file path=ppt/drawings/_rels/vmlDrawing6.vml.rels><?xml version="1.0" encoding="UTF-8" standalone="yes"?>
<Relationships xmlns="http://schemas.openxmlformats.org/package/2006/relationships"><Relationship Id="rId1" Type="http://schemas.openxmlformats.org/officeDocument/2006/relationships/image" Target="../media/image74.emf"/></Relationships>
</file>

<file path=ppt/drawings/_rels/vmlDrawing7.vml.rels><?xml version="1.0" encoding="UTF-8" standalone="yes"?>
<Relationships xmlns="http://schemas.openxmlformats.org/package/2006/relationships"><Relationship Id="rId1" Type="http://schemas.openxmlformats.org/officeDocument/2006/relationships/image" Target="../media/image83.emf"/></Relationships>
</file>

<file path=ppt/drawings/_rels/vmlDrawing8.vml.rels><?xml version="1.0" encoding="UTF-8" standalone="yes"?>
<Relationships xmlns="http://schemas.openxmlformats.org/package/2006/relationships"><Relationship Id="rId1" Type="http://schemas.openxmlformats.org/officeDocument/2006/relationships/image" Target="../media/image84.emf"/></Relationships>
</file>

<file path=ppt/drawings/_rels/vmlDrawing9.vml.rels><?xml version="1.0" encoding="UTF-8" standalone="yes"?>
<Relationships xmlns="http://schemas.openxmlformats.org/package/2006/relationships"><Relationship Id="rId1" Type="http://schemas.openxmlformats.org/officeDocument/2006/relationships/image" Target="../media/image85.e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41365C-CA17-4B07-8BE9-635C1CDE77B0}" type="datetimeFigureOut">
              <a:rPr lang="en-US" smtClean="0"/>
              <a:t>2/7/2022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772B551-696A-4191-8127-A3301FFF312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673499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772B551-696A-4191-8127-A3301FFF312D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507375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38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570149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39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48813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40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8970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41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23963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42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2161269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43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235176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44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612789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45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083614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46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254105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47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429828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Rectangle 7">
            <a:extLst>
              <a:ext uri="{FF2B5EF4-FFF2-40B4-BE49-F238E27FC236}">
                <a16:creationId xmlns:a16="http://schemas.microsoft.com/office/drawing/2014/main" id="{9EC58D95-226C-394A-BBFC-6EA01429E4A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CAE21725-43E8-C64A-9A5D-5137C457DE29}" type="slidenum">
              <a:rPr lang="en-US" altLang="en-US"/>
              <a:pPr>
                <a:spcBef>
                  <a:spcPct val="0"/>
                </a:spcBef>
              </a:pPr>
              <a:t>8</a:t>
            </a:fld>
            <a:endParaRPr lang="en-US" altLang="en-US"/>
          </a:p>
        </p:txBody>
      </p:sp>
      <p:sp>
        <p:nvSpPr>
          <p:cNvPr id="74754" name="Rectangle 2">
            <a:extLst>
              <a:ext uri="{FF2B5EF4-FFF2-40B4-BE49-F238E27FC236}">
                <a16:creationId xmlns:a16="http://schemas.microsoft.com/office/drawing/2014/main" id="{ED6B4232-0188-F34F-B7C8-1E02C24EECA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4755" name="Rectangle 3">
            <a:extLst>
              <a:ext uri="{FF2B5EF4-FFF2-40B4-BE49-F238E27FC236}">
                <a16:creationId xmlns:a16="http://schemas.microsoft.com/office/drawing/2014/main" id="{048322F8-451A-BF46-BE11-705ACE718E9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807679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48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2606441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49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579598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50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1892714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51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4710234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52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140719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53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92427693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54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7325699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55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5197918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56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2335371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57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22313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Rectangle 7">
            <a:extLst>
              <a:ext uri="{FF2B5EF4-FFF2-40B4-BE49-F238E27FC236}">
                <a16:creationId xmlns:a16="http://schemas.microsoft.com/office/drawing/2014/main" id="{D81CF841-EA36-504A-8442-3FC568B16FCB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ACF40FAB-F285-BB46-B642-C802EEC9D580}" type="slidenum">
              <a:rPr lang="en-US" altLang="en-US"/>
              <a:pPr>
                <a:spcBef>
                  <a:spcPct val="0"/>
                </a:spcBef>
              </a:pPr>
              <a:t>9</a:t>
            </a:fld>
            <a:endParaRPr lang="en-US" altLang="en-US"/>
          </a:p>
        </p:txBody>
      </p:sp>
      <p:sp>
        <p:nvSpPr>
          <p:cNvPr id="76802" name="Rectangle 2">
            <a:extLst>
              <a:ext uri="{FF2B5EF4-FFF2-40B4-BE49-F238E27FC236}">
                <a16:creationId xmlns:a16="http://schemas.microsoft.com/office/drawing/2014/main" id="{6D3BD590-6B8C-BF41-A5D8-4E4F96851B40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6803" name="Rectangle 3">
            <a:extLst>
              <a:ext uri="{FF2B5EF4-FFF2-40B4-BE49-F238E27FC236}">
                <a16:creationId xmlns:a16="http://schemas.microsoft.com/office/drawing/2014/main" id="{5ADC8A17-A36C-5046-9F64-6697EF1FBE1B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2526063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58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449449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59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09186854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60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19968008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61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5224260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62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41512563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>
            <a:extLst>
              <a:ext uri="{FF2B5EF4-FFF2-40B4-BE49-F238E27FC236}">
                <a16:creationId xmlns:a16="http://schemas.microsoft.com/office/drawing/2014/main" id="{594EDF4A-A1AF-724F-900A-8B02734A78E2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48090CB5-BF29-AC45-BC42-56EEA48E82B7}" type="slidenum">
              <a:rPr lang="en-US" altLang="en-US"/>
              <a:pPr>
                <a:spcBef>
                  <a:spcPct val="0"/>
                </a:spcBef>
              </a:pPr>
              <a:t>10</a:t>
            </a:fld>
            <a:endParaRPr lang="en-US" altLang="en-US"/>
          </a:p>
        </p:txBody>
      </p:sp>
      <p:sp>
        <p:nvSpPr>
          <p:cNvPr id="78850" name="Rectangle 2">
            <a:extLst>
              <a:ext uri="{FF2B5EF4-FFF2-40B4-BE49-F238E27FC236}">
                <a16:creationId xmlns:a16="http://schemas.microsoft.com/office/drawing/2014/main" id="{0E96572C-6662-C94A-88AC-8FAE971D97DA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78851" name="Rectangle 3">
            <a:extLst>
              <a:ext uri="{FF2B5EF4-FFF2-40B4-BE49-F238E27FC236}">
                <a16:creationId xmlns:a16="http://schemas.microsoft.com/office/drawing/2014/main" id="{DFAF4C6A-9ED4-D246-BF18-6125B086D8C6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43196562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Rectangle 7">
            <a:extLst>
              <a:ext uri="{FF2B5EF4-FFF2-40B4-BE49-F238E27FC236}">
                <a16:creationId xmlns:a16="http://schemas.microsoft.com/office/drawing/2014/main" id="{39809B2D-7D82-4243-A1E2-7EA03C01CE68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1pPr>
            <a:lvl2pPr marL="742950" indent="-28575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2pPr>
            <a:lvl3pPr marL="11430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3pPr>
            <a:lvl4pPr marL="16002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4pPr>
            <a:lvl5pPr marL="2057400" indent="-228600" defTabSz="920750">
              <a:spcBef>
                <a:spcPct val="30000"/>
              </a:spcBef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5pPr>
            <a:lvl6pPr marL="25146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6pPr>
            <a:lvl7pPr marL="29718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7pPr>
            <a:lvl8pPr marL="34290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8pPr>
            <a:lvl9pPr marL="3886200" indent="-228600" defTabSz="92075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Times New Roman" panose="02020603050405020304" pitchFamily="18" charset="0"/>
                <a:ea typeface="MS PGothic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0C4584A-8F9D-9643-A9EA-6807C1419863}" type="slidenum">
              <a:rPr lang="en-US" altLang="en-US"/>
              <a:pPr>
                <a:spcBef>
                  <a:spcPct val="0"/>
                </a:spcBef>
              </a:pPr>
              <a:t>11</a:t>
            </a:fld>
            <a:endParaRPr lang="en-US" altLang="en-US"/>
          </a:p>
        </p:txBody>
      </p:sp>
      <p:sp>
        <p:nvSpPr>
          <p:cNvPr id="80898" name="Rectangle 2">
            <a:extLst>
              <a:ext uri="{FF2B5EF4-FFF2-40B4-BE49-F238E27FC236}">
                <a16:creationId xmlns:a16="http://schemas.microsoft.com/office/drawing/2014/main" id="{2EF4E685-0826-4847-BC69-42714FA4D796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0899" name="Rectangle 3">
            <a:extLst>
              <a:ext uri="{FF2B5EF4-FFF2-40B4-BE49-F238E27FC236}">
                <a16:creationId xmlns:a16="http://schemas.microsoft.com/office/drawing/2014/main" id="{9B7CBFFC-3E12-2144-B4DB-2C17530C26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noFill/>
          <a:ln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9660273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34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724879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35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063693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36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0024737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Slide Image Placeholder 1"/>
          <p:cNvSpPr>
            <a:spLocks noGrp="1" noRot="1" noChangeAspect="1" noTextEdit="1"/>
          </p:cNvSpPr>
          <p:nvPr>
            <p:ph type="sldImg"/>
          </p:nvPr>
        </p:nvSpPr>
        <p:spPr>
          <a:ln/>
        </p:spPr>
      </p:sp>
      <p:sp>
        <p:nvSpPr>
          <p:cNvPr id="6147" name="Notes Placeholder 2"/>
          <p:cNvSpPr>
            <a:spLocks noGrp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/>
          </a:p>
        </p:txBody>
      </p:sp>
      <p:sp>
        <p:nvSpPr>
          <p:cNvPr id="6148" name="Slide Number Placeholder 3"/>
          <p:cNvSpPr>
            <a:spLocks noGrp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C7DB1AB9-4A12-4DD9-86C6-3FD55909572A}" type="slidenum">
              <a:rPr lang="en-US" altLang="en-US"/>
              <a:pPr/>
              <a:t>37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69892264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D9869D-0E9E-415A-87C6-EA46583B3BB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1BF6058-7C7B-492C-8E44-97389F973E3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75E0FEF-FB04-47E9-83C7-0F13388908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FE8718-8268-49F7-9436-2E7412A1CC3E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E52AB0-2AFE-41D0-B4EF-0DD175F0044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CF793D-0B2C-4FCF-88A0-262648918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7369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3D0177-E838-4174-A07D-B5FB8AA441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9D49065-C8E1-4B28-871F-AE59434D8C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7E33C-1163-4782-83F8-DB4A91E95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62BCCF-08D5-420A-96DE-02DF6CCC1EF4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5C10B9-8F14-47E7-9A48-EA92803E9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3F5A0B3-4B0D-4A53-A708-71562136A1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455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AA2E8CB5-30A8-4555-BF76-E2C61937995C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59C443C-D70A-4AF8-84FB-D7669A81C8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A66D173-B76B-497F-A839-92AA71C96E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4CEE54-E645-402D-81C6-A3D505822367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DE4395-1986-4644-BE28-BF901C232E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7C32C58-7835-4CBC-9C79-A1F4FFD09D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227438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1_Title and Conten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/>
          <p:cNvSpPr txBox="1"/>
          <p:nvPr/>
        </p:nvSpPr>
        <p:spPr>
          <a:xfrm>
            <a:off x="8534400" y="6248400"/>
            <a:ext cx="2641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fld id="{D1B2EFE9-D440-4A3B-858C-5FEDF5DD0E10}" type="slidenum">
              <a:rPr lang="en-US" sz="1800" smtClean="0">
                <a:solidFill>
                  <a:schemeClr val="bg1"/>
                </a:solidFill>
              </a:rPr>
              <a:pPr/>
              <a:t>‹#›</a:t>
            </a:fld>
            <a:r>
              <a:rPr lang="en-US" sz="1800" dirty="0">
                <a:solidFill>
                  <a:schemeClr val="bg1"/>
                </a:solidFill>
              </a:rPr>
              <a:t> of 37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967542" y="4797152"/>
            <a:ext cx="44529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i="1" dirty="0">
                <a:solidFill>
                  <a:schemeClr val="bg1"/>
                </a:solidFill>
              </a:rPr>
              <a:t>Computer Architecture, Lecture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6D570FAF-9506-3E48-96C5-3CE894612845}"/>
              </a:ext>
            </a:extLst>
          </p:cNvPr>
          <p:cNvSpPr txBox="1"/>
          <p:nvPr userDrawn="1"/>
        </p:nvSpPr>
        <p:spPr>
          <a:xfrm>
            <a:off x="2709818" y="6519446"/>
            <a:ext cx="445298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600" i="1" dirty="0">
                <a:solidFill>
                  <a:schemeClr val="bg1"/>
                </a:solidFill>
              </a:rPr>
              <a:t>Mahdi Fazeli, Bogazici University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09AF4-739E-9E48-8635-F21FF3447FF7}"/>
              </a:ext>
            </a:extLst>
          </p:cNvPr>
          <p:cNvSpPr/>
          <p:nvPr userDrawn="1"/>
        </p:nvSpPr>
        <p:spPr>
          <a:xfrm>
            <a:off x="624417" y="6453337"/>
            <a:ext cx="2015067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 sz="1800"/>
          </a:p>
        </p:txBody>
      </p:sp>
    </p:spTree>
    <p:extLst>
      <p:ext uri="{BB962C8B-B14F-4D97-AF65-F5344CB8AC3E}">
        <p14:creationId xmlns:p14="http://schemas.microsoft.com/office/powerpoint/2010/main" val="29492556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58AED-FEE8-47D4-9550-BFF50D51A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18947E-25A1-48F8-9783-6E1AE4322C8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8888D6-4D0C-4ABF-B801-DFD20BF79F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1DBAE1-97A2-449E-9AE8-7E9D1A6C53E1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E5449A2-3CBE-4D69-9CF8-D1A7B9B178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D5F1D05-3C39-4070-B5E0-EF437A7A02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14313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0B71CF-533E-4957-8388-A2C7E63EC9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7A63C1-B59E-462E-9806-C5556A0F9CE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C19878F-AEAB-4DF8-BB6F-A8A02ED64A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1C42AC-DE01-4466-A2E2-F24F55ED2946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29440B-50B4-4236-B2BB-46A85036D4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70E43D-BE92-46C2-883E-AC0879657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3038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ED06B1-985D-440F-A924-3FD0054CC94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B9F404-8735-45F6-B940-39039E2D914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2DDDD7B-B3BF-40C1-98B9-FBC0D7D5181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8A5433-0D5C-4A92-B55D-2FE9C9F67C0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43D1C3-99C9-462A-A897-8666E6EC5E57}" type="datetime1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8746C9B-48F3-4727-99BE-D9B1143343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D00E9B-E811-4BCB-BA80-2ECAFD71BA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99990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063DFE-1CC5-4592-8500-6A51848B74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D626BF8-D09C-4C96-806D-3C5AB85C54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2E4ED19-4CB3-4DDF-A4B9-DF27460B4E6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35717D2-141D-42D4-A39B-1D16D9A5C93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5CCBD9-CBBE-448C-958E-F18A74DB539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D93C6A5-6607-48D3-AE88-2AB21CC19C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1BA289-309C-473A-856D-C6F22D9DA580}" type="datetime1">
              <a:rPr lang="en-US" smtClean="0"/>
              <a:t>2/7/2022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1C7AB24-EA16-4905-ABBA-D88CD56DF3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DDF3DB1-BB39-4666-BD40-AD0207F639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7931805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CA86B8-272E-42F5-A0CE-BC8B6D202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B8D7DF-568D-442C-AB12-F63FCEF0A6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08963B-B798-4D95-BFC6-D099058F82B9}" type="datetime1">
              <a:rPr lang="en-US" smtClean="0"/>
              <a:t>2/7/2022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24B5E38-BC18-4AAE-858F-47DBA8077C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C69E64F-2B13-4995-BA02-4D9C7A3DF7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73582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EE1579F-7034-4505-935D-F7A5535058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029630-B418-4C39-AA15-D62EEB01529B}" type="datetime1">
              <a:rPr lang="en-US" smtClean="0"/>
              <a:t>2/7/2022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1C3B337-D4A8-4CFC-ACDD-7057A755063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CB581A-A2E7-4BE2-8C8B-42D36948EC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4437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929E2B-C668-4F64-B31E-BD2D5EE743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5FAA44-A417-4408-B269-C7F5B42C097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6369993-92F4-4ACC-B998-7F119A315EC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EC230C0-B4DD-4370-8A87-F327C6601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A06FE-4A50-47AA-9AE9-EAA0B8338279}" type="datetime1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8C5B14F-A634-43D5-8E1D-D3161A665C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DD2EEBA-47A5-42F9-8EE9-6E11238249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612333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87CD13-702E-412F-A237-51E2B62EB0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01B9D42-69D9-43BA-85A1-EBA814FC7DC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84935C5-C7CC-429E-AB58-E457E2B8A87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E7F61B-3131-4873-9C53-FC91CDB19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80B285-2E68-41A7-BDFA-1774A31BF7F1}" type="datetime1">
              <a:rPr lang="en-US" smtClean="0"/>
              <a:t>2/7/2022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494C4B-8CD2-4431-B217-BF5FC70A47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0F84D5E-F8C5-4602-8A8E-AC08A05ED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5135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6055550-FD43-4986-8FF6-742672445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C591C0-581D-4C9A-9904-5C243E47C1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70C60D2-0FB9-4857-BF02-9D35F6A8413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DD558-1AC0-4733-B0CF-EDCA48308187}" type="datetime1">
              <a:rPr lang="en-US" smtClean="0"/>
              <a:t>2/7/2022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3C07F16-A729-4976-86D6-1B1ABFAAF3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79719A-3435-462F-9932-917FFB07A4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81485A-01B8-4054-A537-7FB3100B64E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897524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mailto:meisam.abdolahi@ut.ac.ir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7" Type="http://schemas.openxmlformats.org/officeDocument/2006/relationships/image" Target="../media/image12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oleObject" Target="../embeddings/oleObject6.bin"/><Relationship Id="rId5" Type="http://schemas.openxmlformats.org/officeDocument/2006/relationships/image" Target="../media/image11.emf"/><Relationship Id="rId4" Type="http://schemas.openxmlformats.org/officeDocument/2006/relationships/oleObject" Target="../embeddings/oleObject5.bin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4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5.vml"/><Relationship Id="rId6" Type="http://schemas.openxmlformats.org/officeDocument/2006/relationships/oleObject" Target="../embeddings/oleObject8.bin"/><Relationship Id="rId5" Type="http://schemas.openxmlformats.org/officeDocument/2006/relationships/image" Target="../media/image13.emf"/><Relationship Id="rId4" Type="http://schemas.openxmlformats.org/officeDocument/2006/relationships/oleObject" Target="../embeddings/oleObject7.bin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7" Type="http://schemas.openxmlformats.org/officeDocument/2006/relationships/image" Target="../media/image18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7.jpe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jpe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mailto:meisam.abdolahi@ut.ac.ir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wmf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em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emf"/><Relationship Id="rId3" Type="http://schemas.openxmlformats.org/officeDocument/2006/relationships/image" Target="../media/image42.emf"/><Relationship Id="rId7" Type="http://schemas.openxmlformats.org/officeDocument/2006/relationships/image" Target="../media/image46.emf"/><Relationship Id="rId12" Type="http://schemas.openxmlformats.org/officeDocument/2006/relationships/image" Target="../media/image51.gi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5.emf"/><Relationship Id="rId11" Type="http://schemas.openxmlformats.org/officeDocument/2006/relationships/image" Target="../media/image50.emf"/><Relationship Id="rId5" Type="http://schemas.openxmlformats.org/officeDocument/2006/relationships/image" Target="../media/image44.emf"/><Relationship Id="rId10" Type="http://schemas.openxmlformats.org/officeDocument/2006/relationships/image" Target="../media/image49.emf"/><Relationship Id="rId4" Type="http://schemas.openxmlformats.org/officeDocument/2006/relationships/image" Target="../media/image43.emf"/><Relationship Id="rId9" Type="http://schemas.openxmlformats.org/officeDocument/2006/relationships/image" Target="../media/image48.emf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emf"/><Relationship Id="rId3" Type="http://schemas.openxmlformats.org/officeDocument/2006/relationships/image" Target="../media/image52.gif"/><Relationship Id="rId7" Type="http://schemas.openxmlformats.org/officeDocument/2006/relationships/image" Target="../media/image56.em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5.emf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7" Type="http://schemas.openxmlformats.org/officeDocument/2006/relationships/image" Target="../media/image62.em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1.emf"/><Relationship Id="rId5" Type="http://schemas.openxmlformats.org/officeDocument/2006/relationships/image" Target="../media/image60.jpg"/><Relationship Id="rId4" Type="http://schemas.openxmlformats.org/officeDocument/2006/relationships/image" Target="../media/image59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8.emf"/><Relationship Id="rId3" Type="http://schemas.openxmlformats.org/officeDocument/2006/relationships/image" Target="../media/image63.gif"/><Relationship Id="rId7" Type="http://schemas.openxmlformats.org/officeDocument/2006/relationships/image" Target="../media/image67.em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emf"/><Relationship Id="rId5" Type="http://schemas.openxmlformats.org/officeDocument/2006/relationships/image" Target="../media/image65.emf"/><Relationship Id="rId4" Type="http://schemas.openxmlformats.org/officeDocument/2006/relationships/image" Target="../media/image64.emf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em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6.vml"/><Relationship Id="rId5" Type="http://schemas.openxmlformats.org/officeDocument/2006/relationships/image" Target="../media/image74.emf"/><Relationship Id="rId4" Type="http://schemas.openxmlformats.org/officeDocument/2006/relationships/oleObject" Target="../embeddings/oleObject9.bin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em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em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em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em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em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em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em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em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0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7.vml"/><Relationship Id="rId4" Type="http://schemas.openxmlformats.org/officeDocument/2006/relationships/image" Target="../media/image83.emf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8.vml"/><Relationship Id="rId4" Type="http://schemas.openxmlformats.org/officeDocument/2006/relationships/image" Target="../media/image84.emf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2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9.vml"/><Relationship Id="rId4" Type="http://schemas.openxmlformats.org/officeDocument/2006/relationships/image" Target="../media/image85.emf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3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0.vml"/><Relationship Id="rId4" Type="http://schemas.openxmlformats.org/officeDocument/2006/relationships/image" Target="../media/image86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12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7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5" Type="http://schemas.openxmlformats.org/officeDocument/2006/relationships/image" Target="../media/image8.emf"/><Relationship Id="rId4" Type="http://schemas.openxmlformats.org/officeDocument/2006/relationships/oleObject" Target="../embeddings/oleObject2.bin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10.e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6" Type="http://schemas.openxmlformats.org/officeDocument/2006/relationships/oleObject" Target="../embeddings/oleObject4.bin"/><Relationship Id="rId5" Type="http://schemas.openxmlformats.org/officeDocument/2006/relationships/image" Target="../media/image9.emf"/><Relationship Id="rId4" Type="http://schemas.openxmlformats.org/officeDocument/2006/relationships/oleObject" Target="../embeddings/oleObject3.bin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7D87374-F42C-40E9-9F86-BDF15542B50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80032" y="1575816"/>
            <a:ext cx="9144000" cy="2387600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Comic Sans MS" panose="030F0702030302020204" pitchFamily="66" charset="0"/>
              </a:rPr>
              <a:t>Introduction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A06640-9D88-4722-A2CB-121A8A5BB9B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75567" y="4320825"/>
            <a:ext cx="9640866" cy="1678115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latin typeface="Comic Sans MS" panose="030F0702030302020204" pitchFamily="66" charset="0"/>
              </a:rPr>
              <a:t>Meisam </a:t>
            </a:r>
            <a:r>
              <a:rPr lang="en-US" dirty="0" err="1">
                <a:latin typeface="Comic Sans MS" panose="030F0702030302020204" pitchFamily="66" charset="0"/>
              </a:rPr>
              <a:t>Abdollahi</a:t>
            </a:r>
            <a:endParaRPr lang="en-US" dirty="0">
              <a:latin typeface="Comic Sans MS" panose="030F0702030302020204" pitchFamily="66" charset="0"/>
            </a:endParaRPr>
          </a:p>
          <a:p>
            <a:r>
              <a:rPr lang="en-US" dirty="0">
                <a:latin typeface="Comic Sans MS" panose="030F0702030302020204" pitchFamily="66" charset="0"/>
              </a:rPr>
              <a:t>School of Computer Engineering</a:t>
            </a:r>
          </a:p>
          <a:p>
            <a:r>
              <a:rPr lang="en-US" dirty="0">
                <a:latin typeface="Comic Sans MS" panose="030F0702030302020204" pitchFamily="66" charset="0"/>
              </a:rPr>
              <a:t>Iran University of Science and Technology</a:t>
            </a:r>
          </a:p>
          <a:p>
            <a:r>
              <a:rPr lang="en-US" dirty="0">
                <a:latin typeface="Comic Sans MS" panose="030F0702030302020204" pitchFamily="66" charset="0"/>
                <a:hlinkClick r:id="rId3"/>
              </a:rPr>
              <a:t>meisam.abdolahi@ut.ac.ir</a:t>
            </a:r>
            <a:endParaRPr lang="en-US" dirty="0">
              <a:latin typeface="Comic Sans MS" panose="030F0702030302020204" pitchFamily="66" charset="0"/>
            </a:endParaRPr>
          </a:p>
          <a:p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4818" name="Picture 2" descr="School of Computer Engineering - Iran University of Science &amp; Technology  (IUST)">
            <a:extLst>
              <a:ext uri="{FF2B5EF4-FFF2-40B4-BE49-F238E27FC236}">
                <a16:creationId xmlns:a16="http://schemas.microsoft.com/office/drawing/2014/main" id="{0411F550-6C0D-41A2-B812-1A27CB56CC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43375" y="244286"/>
            <a:ext cx="3905250" cy="1047750"/>
          </a:xfrm>
          <a:prstGeom prst="rect">
            <a:avLst/>
          </a:prstGeom>
          <a:noFill/>
        </p:spPr>
      </p:pic>
      <p:sp>
        <p:nvSpPr>
          <p:cNvPr id="5" name="Subtitle 2">
            <a:extLst>
              <a:ext uri="{FF2B5EF4-FFF2-40B4-BE49-F238E27FC236}">
                <a16:creationId xmlns:a16="http://schemas.microsoft.com/office/drawing/2014/main" id="{646DC0BF-0DB3-411D-98AB-A38B03513952}"/>
              </a:ext>
            </a:extLst>
          </p:cNvPr>
          <p:cNvSpPr txBox="1">
            <a:spLocks/>
          </p:cNvSpPr>
          <p:nvPr/>
        </p:nvSpPr>
        <p:spPr>
          <a:xfrm>
            <a:off x="2785320" y="2168527"/>
            <a:ext cx="7626648" cy="102412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Comic Sans MS" panose="030F0702030302020204" pitchFamily="66" charset="0"/>
              </a:rPr>
              <a:t>Winter 1400 (Computer Aided Design), Chapter 0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7103CB-4302-46A2-A1E5-2F9ED67D41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1</a:t>
            </a:fld>
            <a:endParaRPr lang="en-US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117091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27" name="Rectangle 2">
            <a:extLst>
              <a:ext uri="{FF2B5EF4-FFF2-40B4-BE49-F238E27FC236}">
                <a16:creationId xmlns:a16="http://schemas.microsoft.com/office/drawing/2014/main" id="{7B36D7AC-60AD-5442-AAF0-02BDED35FC4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50887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latin typeface="Comic Sans MS" panose="030F0702030302020204" pitchFamily="66" charset="0"/>
              </a:rPr>
              <a:t>CMOS NAND Gate</a:t>
            </a:r>
          </a:p>
        </p:txBody>
      </p:sp>
      <p:graphicFrame>
        <p:nvGraphicFramePr>
          <p:cNvPr id="102447" name="Group 47">
            <a:extLst>
              <a:ext uri="{FF2B5EF4-FFF2-40B4-BE49-F238E27FC236}">
                <a16:creationId xmlns:a16="http://schemas.microsoft.com/office/drawing/2014/main" id="{F09D2B09-40FD-A545-B817-992DB1A8B4E6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1676401"/>
          <a:ext cx="2171700" cy="2790827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7854" name="Object 21">
            <a:extLst>
              <a:ext uri="{FF2B5EF4-FFF2-40B4-BE49-F238E27FC236}">
                <a16:creationId xmlns:a16="http://schemas.microsoft.com/office/drawing/2014/main" id="{B9D8DE58-CF9F-0A4E-B359-C761D1CF32C4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819401" y="4572000"/>
          <a:ext cx="1273175" cy="15113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8" name="VISIO" r:id="rId4" imgW="2959100" imgH="3505200" progId="Visio.Drawing.6">
                  <p:embed/>
                </p:oleObj>
              </mc:Choice>
              <mc:Fallback>
                <p:oleObj name="VISIO" r:id="rId4" imgW="2959100" imgH="3505200" progId="Visio.Drawing.6">
                  <p:embed/>
                  <p:pic>
                    <p:nvPicPr>
                      <p:cNvPr id="77854" name="Object 21">
                        <a:extLst>
                          <a:ext uri="{FF2B5EF4-FFF2-40B4-BE49-F238E27FC236}">
                            <a16:creationId xmlns:a16="http://schemas.microsoft.com/office/drawing/2014/main" id="{B9D8DE58-CF9F-0A4E-B359-C761D1CF32C4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819401" y="4572000"/>
                        <a:ext cx="1273175" cy="15113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02448" name="Rectangle 48">
            <a:extLst>
              <a:ext uri="{FF2B5EF4-FFF2-40B4-BE49-F238E27FC236}">
                <a16:creationId xmlns:a16="http://schemas.microsoft.com/office/drawing/2014/main" id="{B5CD77B8-EFA5-4E42-A3E4-8B3BB53257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286000"/>
            <a:ext cx="609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49" name="Rectangle 49">
            <a:extLst>
              <a:ext uri="{FF2B5EF4-FFF2-40B4-BE49-F238E27FC236}">
                <a16:creationId xmlns:a16="http://schemas.microsoft.com/office/drawing/2014/main" id="{95EA7545-60B2-9E4B-925D-5C52C77F4ADE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2819400"/>
            <a:ext cx="609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50" name="Rectangle 50">
            <a:extLst>
              <a:ext uri="{FF2B5EF4-FFF2-40B4-BE49-F238E27FC236}">
                <a16:creationId xmlns:a16="http://schemas.microsoft.com/office/drawing/2014/main" id="{38D90C39-890C-5E4C-B023-73D45E13A9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429000"/>
            <a:ext cx="609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sp>
        <p:nvSpPr>
          <p:cNvPr id="102451" name="Rectangle 51">
            <a:extLst>
              <a:ext uri="{FF2B5EF4-FFF2-40B4-BE49-F238E27FC236}">
                <a16:creationId xmlns:a16="http://schemas.microsoft.com/office/drawing/2014/main" id="{41B00142-7C68-1A42-B990-397299394AEC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86200" y="3962400"/>
            <a:ext cx="6096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algn="ctr"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Times New Roman" panose="02020603050405020304" pitchFamily="18" charset="0"/>
            </a:endParaRPr>
          </a:p>
        </p:txBody>
      </p:sp>
      <p:grpSp>
        <p:nvGrpSpPr>
          <p:cNvPr id="77859" name="Group 109">
            <a:extLst>
              <a:ext uri="{FF2B5EF4-FFF2-40B4-BE49-F238E27FC236}">
                <a16:creationId xmlns:a16="http://schemas.microsoft.com/office/drawing/2014/main" id="{AA5B9ADA-EA19-3649-A26C-4C7967C1A59B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2133600"/>
            <a:ext cx="3581400" cy="2590800"/>
            <a:chOff x="2688" y="1344"/>
            <a:chExt cx="2256" cy="1632"/>
          </a:xfrm>
        </p:grpSpPr>
        <p:sp>
          <p:nvSpPr>
            <p:cNvPr id="77889" name="Text Box 52">
              <a:extLst>
                <a:ext uri="{FF2B5EF4-FFF2-40B4-BE49-F238E27FC236}">
                  <a16:creationId xmlns:a16="http://schemas.microsoft.com/office/drawing/2014/main" id="{31D3DE9B-A937-BF44-A5DC-19A654515F2A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344"/>
              <a:ext cx="49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OFF</a:t>
              </a:r>
            </a:p>
          </p:txBody>
        </p:sp>
        <p:sp>
          <p:nvSpPr>
            <p:cNvPr id="77890" name="Text Box 54">
              <a:extLst>
                <a:ext uri="{FF2B5EF4-FFF2-40B4-BE49-F238E27FC236}">
                  <a16:creationId xmlns:a16="http://schemas.microsoft.com/office/drawing/2014/main" id="{C58496EB-5B96-8F48-8045-B09B671B78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344"/>
              <a:ext cx="49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OFF</a:t>
              </a:r>
            </a:p>
          </p:txBody>
        </p:sp>
        <p:sp>
          <p:nvSpPr>
            <p:cNvPr id="77891" name="Text Box 55">
              <a:extLst>
                <a:ext uri="{FF2B5EF4-FFF2-40B4-BE49-F238E27FC236}">
                  <a16:creationId xmlns:a16="http://schemas.microsoft.com/office/drawing/2014/main" id="{24B793C3-76F3-AE4E-8121-1AE5C20120F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688"/>
              <a:ext cx="57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ON</a:t>
              </a:r>
            </a:p>
          </p:txBody>
        </p:sp>
        <p:sp>
          <p:nvSpPr>
            <p:cNvPr id="77892" name="Text Box 56">
              <a:extLst>
                <a:ext uri="{FF2B5EF4-FFF2-40B4-BE49-F238E27FC236}">
                  <a16:creationId xmlns:a16="http://schemas.microsoft.com/office/drawing/2014/main" id="{37DC4488-9723-B64E-AE64-D19F95AEE94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112"/>
              <a:ext cx="57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ON</a:t>
              </a:r>
            </a:p>
          </p:txBody>
        </p:sp>
        <p:sp>
          <p:nvSpPr>
            <p:cNvPr id="77893" name="Text Box 57">
              <a:extLst>
                <a:ext uri="{FF2B5EF4-FFF2-40B4-BE49-F238E27FC236}">
                  <a16:creationId xmlns:a16="http://schemas.microsoft.com/office/drawing/2014/main" id="{414B90E8-0A31-9C45-A065-BBCE87B855E6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544"/>
              <a:ext cx="22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77894" name="Text Box 58">
              <a:extLst>
                <a:ext uri="{FF2B5EF4-FFF2-40B4-BE49-F238E27FC236}">
                  <a16:creationId xmlns:a16="http://schemas.microsoft.com/office/drawing/2014/main" id="{E35266B5-D64A-1642-A6E3-F0EE383C35F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968"/>
              <a:ext cx="22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1</a:t>
              </a:r>
            </a:p>
          </p:txBody>
        </p:sp>
      </p:grpSp>
      <p:grpSp>
        <p:nvGrpSpPr>
          <p:cNvPr id="3" name="Group 110">
            <a:extLst>
              <a:ext uri="{FF2B5EF4-FFF2-40B4-BE49-F238E27FC236}">
                <a16:creationId xmlns:a16="http://schemas.microsoft.com/office/drawing/2014/main" id="{8CBC7CA2-395D-8F4B-B438-D291ABA4A664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2133600"/>
            <a:ext cx="3581400" cy="2590800"/>
            <a:chOff x="2688" y="1344"/>
            <a:chExt cx="2256" cy="1632"/>
          </a:xfrm>
        </p:grpSpPr>
        <p:sp>
          <p:nvSpPr>
            <p:cNvPr id="77883" name="Text Box 111">
              <a:extLst>
                <a:ext uri="{FF2B5EF4-FFF2-40B4-BE49-F238E27FC236}">
                  <a16:creationId xmlns:a16="http://schemas.microsoft.com/office/drawing/2014/main" id="{02DBDDB3-D2FA-5844-AB92-5036EDC5E0D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344"/>
              <a:ext cx="49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OFF</a:t>
              </a:r>
            </a:p>
          </p:txBody>
        </p:sp>
        <p:sp>
          <p:nvSpPr>
            <p:cNvPr id="77884" name="Text Box 112">
              <a:extLst>
                <a:ext uri="{FF2B5EF4-FFF2-40B4-BE49-F238E27FC236}">
                  <a16:creationId xmlns:a16="http://schemas.microsoft.com/office/drawing/2014/main" id="{77AFACF0-CA2E-7243-B3AB-FFD9F128392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344"/>
              <a:ext cx="51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ON  </a:t>
              </a:r>
            </a:p>
          </p:txBody>
        </p:sp>
        <p:sp>
          <p:nvSpPr>
            <p:cNvPr id="77885" name="Text Box 113">
              <a:extLst>
                <a:ext uri="{FF2B5EF4-FFF2-40B4-BE49-F238E27FC236}">
                  <a16:creationId xmlns:a16="http://schemas.microsoft.com/office/drawing/2014/main" id="{E04158FE-DD86-3C42-8091-CE4DE6400D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688"/>
              <a:ext cx="57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OFF</a:t>
              </a:r>
            </a:p>
          </p:txBody>
        </p:sp>
        <p:sp>
          <p:nvSpPr>
            <p:cNvPr id="77886" name="Text Box 114">
              <a:extLst>
                <a:ext uri="{FF2B5EF4-FFF2-40B4-BE49-F238E27FC236}">
                  <a16:creationId xmlns:a16="http://schemas.microsoft.com/office/drawing/2014/main" id="{A83C510D-8EF6-1F47-86B9-B2B10565CC1C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112"/>
              <a:ext cx="57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ON</a:t>
              </a:r>
            </a:p>
          </p:txBody>
        </p:sp>
        <p:sp>
          <p:nvSpPr>
            <p:cNvPr id="77887" name="Text Box 115">
              <a:extLst>
                <a:ext uri="{FF2B5EF4-FFF2-40B4-BE49-F238E27FC236}">
                  <a16:creationId xmlns:a16="http://schemas.microsoft.com/office/drawing/2014/main" id="{C8D3390A-C4ED-CF4A-B71A-DBC7C62700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544"/>
              <a:ext cx="22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0</a:t>
              </a:r>
            </a:p>
          </p:txBody>
        </p:sp>
        <p:sp>
          <p:nvSpPr>
            <p:cNvPr id="77888" name="Text Box 116">
              <a:extLst>
                <a:ext uri="{FF2B5EF4-FFF2-40B4-BE49-F238E27FC236}">
                  <a16:creationId xmlns:a16="http://schemas.microsoft.com/office/drawing/2014/main" id="{BEA39194-F136-624E-BDB6-9B24482CE4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968"/>
              <a:ext cx="22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1</a:t>
              </a:r>
            </a:p>
          </p:txBody>
        </p:sp>
      </p:grpSp>
      <p:grpSp>
        <p:nvGrpSpPr>
          <p:cNvPr id="4" name="Group 131">
            <a:extLst>
              <a:ext uri="{FF2B5EF4-FFF2-40B4-BE49-F238E27FC236}">
                <a16:creationId xmlns:a16="http://schemas.microsoft.com/office/drawing/2014/main" id="{A09CB603-9134-5A42-A40A-F788B6B644DC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2209800"/>
            <a:ext cx="3581400" cy="2590800"/>
            <a:chOff x="-2016" y="3600"/>
            <a:chExt cx="2256" cy="1632"/>
          </a:xfrm>
        </p:grpSpPr>
        <p:sp>
          <p:nvSpPr>
            <p:cNvPr id="77877" name="Text Box 118">
              <a:extLst>
                <a:ext uri="{FF2B5EF4-FFF2-40B4-BE49-F238E27FC236}">
                  <a16:creationId xmlns:a16="http://schemas.microsoft.com/office/drawing/2014/main" id="{33AC4D87-93CC-B743-9F46-06017A718578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36" y="3600"/>
              <a:ext cx="51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ON  </a:t>
              </a:r>
            </a:p>
          </p:txBody>
        </p:sp>
        <p:sp>
          <p:nvSpPr>
            <p:cNvPr id="77878" name="Text Box 119">
              <a:extLst>
                <a:ext uri="{FF2B5EF4-FFF2-40B4-BE49-F238E27FC236}">
                  <a16:creationId xmlns:a16="http://schemas.microsoft.com/office/drawing/2014/main" id="{7D3A1837-8034-A047-BA82-61382757DBF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1296" y="3600"/>
              <a:ext cx="499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OFF</a:t>
              </a:r>
            </a:p>
          </p:txBody>
        </p:sp>
        <p:sp>
          <p:nvSpPr>
            <p:cNvPr id="77879" name="Text Box 120">
              <a:extLst>
                <a:ext uri="{FF2B5EF4-FFF2-40B4-BE49-F238E27FC236}">
                  <a16:creationId xmlns:a16="http://schemas.microsoft.com/office/drawing/2014/main" id="{7D51B317-E266-3742-A4AA-BB9F8EA20D7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36" y="4944"/>
              <a:ext cx="57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ON</a:t>
              </a:r>
            </a:p>
          </p:txBody>
        </p:sp>
        <p:sp>
          <p:nvSpPr>
            <p:cNvPr id="77880" name="Text Box 121">
              <a:extLst>
                <a:ext uri="{FF2B5EF4-FFF2-40B4-BE49-F238E27FC236}">
                  <a16:creationId xmlns:a16="http://schemas.microsoft.com/office/drawing/2014/main" id="{0CACEE71-9211-A340-BE9F-7EF1E251EB6F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336" y="4368"/>
              <a:ext cx="57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OFF</a:t>
              </a:r>
            </a:p>
          </p:txBody>
        </p:sp>
        <p:sp>
          <p:nvSpPr>
            <p:cNvPr id="77881" name="Text Box 122">
              <a:extLst>
                <a:ext uri="{FF2B5EF4-FFF2-40B4-BE49-F238E27FC236}">
                  <a16:creationId xmlns:a16="http://schemas.microsoft.com/office/drawing/2014/main" id="{10BB6524-75B3-E449-A2B6-B24D5FBDCF82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016" y="4800"/>
              <a:ext cx="22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1</a:t>
              </a:r>
            </a:p>
          </p:txBody>
        </p:sp>
        <p:sp>
          <p:nvSpPr>
            <p:cNvPr id="77882" name="Text Box 123">
              <a:extLst>
                <a:ext uri="{FF2B5EF4-FFF2-40B4-BE49-F238E27FC236}">
                  <a16:creationId xmlns:a16="http://schemas.microsoft.com/office/drawing/2014/main" id="{06CAB9A8-9D16-F048-8760-A3BCEB63BF6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-2016" y="4224"/>
              <a:ext cx="22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0</a:t>
              </a:r>
            </a:p>
          </p:txBody>
        </p:sp>
      </p:grpSp>
      <p:grpSp>
        <p:nvGrpSpPr>
          <p:cNvPr id="5" name="Group 124">
            <a:extLst>
              <a:ext uri="{FF2B5EF4-FFF2-40B4-BE49-F238E27FC236}">
                <a16:creationId xmlns:a16="http://schemas.microsoft.com/office/drawing/2014/main" id="{58A9B324-ED91-944A-8AF1-DBA580FC0D96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2209800"/>
            <a:ext cx="3581400" cy="2590800"/>
            <a:chOff x="2688" y="1344"/>
            <a:chExt cx="2256" cy="1632"/>
          </a:xfrm>
        </p:grpSpPr>
        <p:sp>
          <p:nvSpPr>
            <p:cNvPr id="77871" name="Text Box 125">
              <a:extLst>
                <a:ext uri="{FF2B5EF4-FFF2-40B4-BE49-F238E27FC236}">
                  <a16:creationId xmlns:a16="http://schemas.microsoft.com/office/drawing/2014/main" id="{DF985CD4-562E-0F43-A09A-BC9113DDB1C0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1344"/>
              <a:ext cx="51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ON  </a:t>
              </a:r>
            </a:p>
          </p:txBody>
        </p:sp>
        <p:sp>
          <p:nvSpPr>
            <p:cNvPr id="77872" name="Text Box 126">
              <a:extLst>
                <a:ext uri="{FF2B5EF4-FFF2-40B4-BE49-F238E27FC236}">
                  <a16:creationId xmlns:a16="http://schemas.microsoft.com/office/drawing/2014/main" id="{0F5867A0-0B96-1543-AB9D-FEE30FC9EC07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3408" y="1344"/>
              <a:ext cx="510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ON  </a:t>
              </a:r>
            </a:p>
          </p:txBody>
        </p:sp>
        <p:sp>
          <p:nvSpPr>
            <p:cNvPr id="77873" name="Text Box 127">
              <a:extLst>
                <a:ext uri="{FF2B5EF4-FFF2-40B4-BE49-F238E27FC236}">
                  <a16:creationId xmlns:a16="http://schemas.microsoft.com/office/drawing/2014/main" id="{977F294D-B2FC-334D-B2D8-0302A0FB6B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688"/>
              <a:ext cx="57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OFF</a:t>
              </a:r>
            </a:p>
          </p:txBody>
        </p:sp>
        <p:sp>
          <p:nvSpPr>
            <p:cNvPr id="77874" name="Text Box 128">
              <a:extLst>
                <a:ext uri="{FF2B5EF4-FFF2-40B4-BE49-F238E27FC236}">
                  <a16:creationId xmlns:a16="http://schemas.microsoft.com/office/drawing/2014/main" id="{C6488E30-8716-6249-87C0-0ECEBA2A1B2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4368" y="2112"/>
              <a:ext cx="576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OFF</a:t>
              </a:r>
            </a:p>
          </p:txBody>
        </p:sp>
        <p:sp>
          <p:nvSpPr>
            <p:cNvPr id="77875" name="Text Box 129">
              <a:extLst>
                <a:ext uri="{FF2B5EF4-FFF2-40B4-BE49-F238E27FC236}">
                  <a16:creationId xmlns:a16="http://schemas.microsoft.com/office/drawing/2014/main" id="{B5B421C8-4CFF-AA4E-B0D4-0BBBA78B183B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2544"/>
              <a:ext cx="22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0</a:t>
              </a:r>
            </a:p>
          </p:txBody>
        </p:sp>
        <p:sp>
          <p:nvSpPr>
            <p:cNvPr id="77876" name="Text Box 130">
              <a:extLst>
                <a:ext uri="{FF2B5EF4-FFF2-40B4-BE49-F238E27FC236}">
                  <a16:creationId xmlns:a16="http://schemas.microsoft.com/office/drawing/2014/main" id="{0A51F98D-B389-6E48-915F-F6F24B839783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2688" y="1968"/>
              <a:ext cx="223" cy="288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r>
                <a:rPr lang="en-US" altLang="en-US">
                  <a:solidFill>
                    <a:srgbClr val="0000FF"/>
                  </a:solidFill>
                </a:rPr>
                <a:t>0</a:t>
              </a:r>
            </a:p>
          </p:txBody>
        </p:sp>
      </p:grpSp>
      <p:grpSp>
        <p:nvGrpSpPr>
          <p:cNvPr id="6" name="Group 80">
            <a:extLst>
              <a:ext uri="{FF2B5EF4-FFF2-40B4-BE49-F238E27FC236}">
                <a16:creationId xmlns:a16="http://schemas.microsoft.com/office/drawing/2014/main" id="{DD8B4ED8-9658-8F46-BD62-858DAFF24805}"/>
              </a:ext>
            </a:extLst>
          </p:cNvPr>
          <p:cNvGrpSpPr>
            <a:grpSpLocks/>
          </p:cNvGrpSpPr>
          <p:nvPr/>
        </p:nvGrpSpPr>
        <p:grpSpPr bwMode="auto">
          <a:xfrm>
            <a:off x="5791200" y="2209800"/>
            <a:ext cx="3429000" cy="2590800"/>
            <a:chOff x="2688" y="1344"/>
            <a:chExt cx="2160" cy="1632"/>
          </a:xfrm>
        </p:grpSpPr>
        <p:sp>
          <p:nvSpPr>
            <p:cNvPr id="77865" name="Rectangle 53">
              <a:extLst>
                <a:ext uri="{FF2B5EF4-FFF2-40B4-BE49-F238E27FC236}">
                  <a16:creationId xmlns:a16="http://schemas.microsoft.com/office/drawing/2014/main" id="{E40FFE9C-83F3-1E46-9FE2-44F8FAAA388B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2544"/>
              <a:ext cx="192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77866" name="Rectangle 75">
              <a:extLst>
                <a:ext uri="{FF2B5EF4-FFF2-40B4-BE49-F238E27FC236}">
                  <a16:creationId xmlns:a16="http://schemas.microsoft.com/office/drawing/2014/main" id="{792E4F38-8E78-6244-840A-0D28F79EAC11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688" y="1920"/>
              <a:ext cx="192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77867" name="Rectangle 76">
              <a:extLst>
                <a:ext uri="{FF2B5EF4-FFF2-40B4-BE49-F238E27FC236}">
                  <a16:creationId xmlns:a16="http://schemas.microsoft.com/office/drawing/2014/main" id="{F16DD17D-7EE5-2145-A81C-2F27C7770F29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688"/>
              <a:ext cx="432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77868" name="Rectangle 77">
              <a:extLst>
                <a:ext uri="{FF2B5EF4-FFF2-40B4-BE49-F238E27FC236}">
                  <a16:creationId xmlns:a16="http://schemas.microsoft.com/office/drawing/2014/main" id="{8753EDA1-291B-FA43-B29D-9512D45AFFA0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368" y="2112"/>
              <a:ext cx="432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77869" name="Rectangle 78">
              <a:extLst>
                <a:ext uri="{FF2B5EF4-FFF2-40B4-BE49-F238E27FC236}">
                  <a16:creationId xmlns:a16="http://schemas.microsoft.com/office/drawing/2014/main" id="{E7148A2B-5BBB-D946-84AE-75096E9391C2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4416" y="1344"/>
              <a:ext cx="432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  <p:sp>
          <p:nvSpPr>
            <p:cNvPr id="77870" name="Rectangle 79">
              <a:extLst>
                <a:ext uri="{FF2B5EF4-FFF2-40B4-BE49-F238E27FC236}">
                  <a16:creationId xmlns:a16="http://schemas.microsoft.com/office/drawing/2014/main" id="{FA1B1690-6798-FF49-9336-B5DE5E9804C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408" y="1344"/>
              <a:ext cx="432" cy="288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1"/>
              </a:solidFill>
              <a:miter lim="800000"/>
              <a:headEnd/>
              <a:tailEnd/>
            </a:ln>
          </p:spPr>
          <p:txBody>
            <a:bodyPr wrap="none" anchor="ctr"/>
            <a:lstStyle>
              <a:lvl1pPr>
                <a:spcBef>
                  <a:spcPct val="20000"/>
                </a:spcBef>
                <a:buFont typeface="Wingdings" pitchFamily="2" charset="2"/>
                <a:buChar char="q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1pPr>
              <a:lvl2pPr marL="742950" indent="-285750">
                <a:spcBef>
                  <a:spcPct val="20000"/>
                </a:spcBef>
                <a:buChar char="–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2pPr>
              <a:lvl3pPr marL="1143000" indent="-228600">
                <a:spcBef>
                  <a:spcPct val="20000"/>
                </a:spcBef>
                <a:buChar char="•"/>
                <a:defRPr sz="24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3pPr>
              <a:lvl4pPr marL="1600200" indent="-228600">
                <a:spcBef>
                  <a:spcPct val="20000"/>
                </a:spcBef>
                <a:buChar char="–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4pPr>
              <a:lvl5pPr marL="2057400" indent="-228600">
                <a:spcBef>
                  <a:spcPct val="20000"/>
                </a:spcBef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5pPr>
              <a:lvl6pPr marL="25146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6pPr>
              <a:lvl7pPr marL="29718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7pPr>
              <a:lvl8pPr marL="34290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8pPr>
              <a:lvl9pPr marL="3886200" indent="-228600" eaLnBrk="0" fontAlgn="base" hangingPunct="0">
                <a:spcBef>
                  <a:spcPct val="20000"/>
                </a:spcBef>
                <a:spcAft>
                  <a:spcPct val="0"/>
                </a:spcAft>
                <a:buChar char="»"/>
                <a:defRPr sz="2000">
                  <a:solidFill>
                    <a:schemeClr val="tx1"/>
                  </a:solidFill>
                  <a:latin typeface="Arial" panose="020B0604020202020204" pitchFamily="34" charset="0"/>
                  <a:ea typeface="MS PGothic" panose="020B0600070205080204" pitchFamily="34" charset="-128"/>
                </a:defRPr>
              </a:lvl9pPr>
            </a:lstStyle>
            <a:p>
              <a:pPr eaLnBrk="1" hangingPunct="1">
                <a:spcBef>
                  <a:spcPct val="0"/>
                </a:spcBef>
                <a:buFontTx/>
                <a:buNone/>
              </a:pPr>
              <a:endParaRPr lang="en-US" altLang="en-US">
                <a:latin typeface="Times New Roman" panose="02020603050405020304" pitchFamily="18" charset="0"/>
              </a:endParaRPr>
            </a:p>
          </p:txBody>
        </p:sp>
      </p:grpSp>
      <p:graphicFrame>
        <p:nvGraphicFramePr>
          <p:cNvPr id="77864" name="Object 19">
            <a:extLst>
              <a:ext uri="{FF2B5EF4-FFF2-40B4-BE49-F238E27FC236}">
                <a16:creationId xmlns:a16="http://schemas.microsoft.com/office/drawing/2014/main" id="{FBAFA0F4-AADF-1949-AE9F-5026DCEDEF55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1905000"/>
          <a:ext cx="5029200" cy="383698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7459" name="VISIO" r:id="rId6" imgW="5664200" imgH="4330700" progId="Visio.Drawing.6">
                  <p:embed/>
                </p:oleObj>
              </mc:Choice>
              <mc:Fallback>
                <p:oleObj name="VISIO" r:id="rId6" imgW="5664200" imgH="4330700" progId="Visio.Drawing.6">
                  <p:embed/>
                  <p:pic>
                    <p:nvPicPr>
                      <p:cNvPr id="77864" name="Object 19">
                        <a:extLst>
                          <a:ext uri="{FF2B5EF4-FFF2-40B4-BE49-F238E27FC236}">
                            <a16:creationId xmlns:a16="http://schemas.microsoft.com/office/drawing/2014/main" id="{FBAFA0F4-AADF-1949-AE9F-5026DCEDEF55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905000"/>
                        <a:ext cx="5029200" cy="383698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5" name="Slide Number Placeholder 3">
            <a:extLst>
              <a:ext uri="{FF2B5EF4-FFF2-40B4-BE49-F238E27FC236}">
                <a16:creationId xmlns:a16="http://schemas.microsoft.com/office/drawing/2014/main" id="{DD169508-2C10-46E5-A091-847DCCCFF8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76858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1024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10244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0245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3" presetClass="exit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10245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24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448" grpId="0" animBg="1"/>
      <p:bldP spid="102449" grpId="0" animBg="1"/>
      <p:bldP spid="102450" grpId="0" animBg="1"/>
      <p:bldP spid="102451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5" name="Rectangle 2">
            <a:extLst>
              <a:ext uri="{FF2B5EF4-FFF2-40B4-BE49-F238E27FC236}">
                <a16:creationId xmlns:a16="http://schemas.microsoft.com/office/drawing/2014/main" id="{7ECF392B-7542-CE44-ACBD-C940960421AC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83383"/>
          </a:xfrm>
        </p:spPr>
        <p:txBody>
          <a:bodyPr/>
          <a:lstStyle/>
          <a:p>
            <a:pPr algn="ctr" eaLnBrk="1" hangingPunct="1"/>
            <a:r>
              <a:rPr lang="en-US" altLang="en-US" b="1" dirty="0">
                <a:latin typeface="Comic Sans MS" panose="030F0702030302020204" pitchFamily="66" charset="0"/>
              </a:rPr>
              <a:t>CMOS NOR Gate</a:t>
            </a:r>
          </a:p>
        </p:txBody>
      </p:sp>
      <p:graphicFrame>
        <p:nvGraphicFramePr>
          <p:cNvPr id="107523" name="Group 3">
            <a:extLst>
              <a:ext uri="{FF2B5EF4-FFF2-40B4-BE49-F238E27FC236}">
                <a16:creationId xmlns:a16="http://schemas.microsoft.com/office/drawing/2014/main" id="{04458F9E-FF6D-3B48-AE2C-7A1F0BEC2A79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1676401"/>
          <a:ext cx="2171700" cy="2790827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B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graphicFrame>
        <p:nvGraphicFramePr>
          <p:cNvPr id="79902" name="Object 31">
            <a:extLst>
              <a:ext uri="{FF2B5EF4-FFF2-40B4-BE49-F238E27FC236}">
                <a16:creationId xmlns:a16="http://schemas.microsoft.com/office/drawing/2014/main" id="{8539B12D-7093-1347-8C51-A8235168CD07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743200" y="4495800"/>
          <a:ext cx="1284288" cy="15240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2" name="VISIO" r:id="rId4" imgW="2959100" imgH="3505200" progId="Visio.Drawing.6">
                  <p:embed/>
                </p:oleObj>
              </mc:Choice>
              <mc:Fallback>
                <p:oleObj name="VISIO" r:id="rId4" imgW="2959100" imgH="3505200" progId="Visio.Drawing.6">
                  <p:embed/>
                  <p:pic>
                    <p:nvPicPr>
                      <p:cNvPr id="79902" name="Object 31">
                        <a:extLst>
                          <a:ext uri="{FF2B5EF4-FFF2-40B4-BE49-F238E27FC236}">
                            <a16:creationId xmlns:a16="http://schemas.microsoft.com/office/drawing/2014/main" id="{8539B12D-7093-1347-8C51-A8235168CD07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743200" y="4495800"/>
                        <a:ext cx="1284288" cy="15240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79903" name="Object 32">
            <a:extLst>
              <a:ext uri="{FF2B5EF4-FFF2-40B4-BE49-F238E27FC236}">
                <a16:creationId xmlns:a16="http://schemas.microsoft.com/office/drawing/2014/main" id="{582B5D9E-A7A3-9147-9A9C-7C1C6F89A5AC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029200" y="1600200"/>
          <a:ext cx="5181600" cy="42751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8483" name="VISIO" r:id="rId6" imgW="5664200" imgH="4660900" progId="Visio.Drawing.6">
                  <p:embed/>
                </p:oleObj>
              </mc:Choice>
              <mc:Fallback>
                <p:oleObj name="VISIO" r:id="rId6" imgW="5664200" imgH="4660900" progId="Visio.Drawing.6">
                  <p:embed/>
                  <p:pic>
                    <p:nvPicPr>
                      <p:cNvPr id="79903" name="Object 32">
                        <a:extLst>
                          <a:ext uri="{FF2B5EF4-FFF2-40B4-BE49-F238E27FC236}">
                            <a16:creationId xmlns:a16="http://schemas.microsoft.com/office/drawing/2014/main" id="{582B5D9E-A7A3-9147-9A9C-7C1C6F89A5AC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029200" y="1600200"/>
                        <a:ext cx="5181600" cy="42751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7C9C0092-57AE-4234-8863-0FDAFB9C6B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431409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EB372-AB68-0B42-9A78-647EF62679D7}"/>
              </a:ext>
            </a:extLst>
          </p:cNvPr>
          <p:cNvSpPr txBox="1"/>
          <p:nvPr/>
        </p:nvSpPr>
        <p:spPr>
          <a:xfrm>
            <a:off x="1676400" y="228601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Comic Sans MS" panose="030F0702030302020204" pitchFamily="66" charset="0"/>
                <a:ea typeface="+mj-ea"/>
                <a:cs typeface="+mj-cs"/>
              </a:rPr>
              <a:t>Manufacturing ICs</a:t>
            </a:r>
          </a:p>
        </p:txBody>
      </p:sp>
      <p:pic>
        <p:nvPicPr>
          <p:cNvPr id="3" name="Picture 20" descr="f01-18-P374493">
            <a:extLst>
              <a:ext uri="{FF2B5EF4-FFF2-40B4-BE49-F238E27FC236}">
                <a16:creationId xmlns:a16="http://schemas.microsoft.com/office/drawing/2014/main" id="{B172341F-D408-5F4B-8521-A5F21A6FA27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0735" y="1529925"/>
            <a:ext cx="7042616" cy="379814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Manufacturing.mp4" descr="Manufacturing.mp4">
            <a:hlinkClick r:id="" action="ppaction://media"/>
            <a:extLst>
              <a:ext uri="{FF2B5EF4-FFF2-40B4-BE49-F238E27FC236}">
                <a16:creationId xmlns:a16="http://schemas.microsoft.com/office/drawing/2014/main" id="{F833F568-96CC-E34A-B5F6-5852A4DA7BB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206200" y="3815862"/>
            <a:ext cx="3178844" cy="1788100"/>
          </a:xfrm>
          <a:prstGeom prst="rect">
            <a:avLst/>
          </a:prstGeom>
          <a:ln w="38100" cap="sq">
            <a:solidFill>
              <a:srgbClr val="000000"/>
            </a:solidFill>
            <a:prstDash val="solid"/>
            <a:miter lim="800000"/>
          </a:ln>
          <a:effectLst>
            <a:outerShdw blurRad="50800" dist="38100" dir="2700000" algn="tl" rotWithShape="0">
              <a:srgbClr val="000000">
                <a:alpha val="43000"/>
              </a:srgbClr>
            </a:outerShdw>
          </a:effectLst>
        </p:spPr>
      </p:pic>
      <p:pic>
        <p:nvPicPr>
          <p:cNvPr id="5" name="Picture 4" descr="Picture: Single Crystal Silicon Ingots, Polished Wafers">
            <a:extLst>
              <a:ext uri="{FF2B5EF4-FFF2-40B4-BE49-F238E27FC236}">
                <a16:creationId xmlns:a16="http://schemas.microsoft.com/office/drawing/2014/main" id="{73F4DFB5-B1E7-DB49-A292-78A8379265F2}"/>
              </a:ext>
            </a:extLst>
          </p:cNvPr>
          <p:cNvPicPr/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17634" y="3386802"/>
            <a:ext cx="4355976" cy="3284984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3FA1C26-AD5B-0A42-A6B7-DD9A789C0F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63808" y="760272"/>
            <a:ext cx="2431404" cy="241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0B5D1263-5FEE-467F-94C4-30325D10FAB9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fld id="{5A81485A-01B8-4054-A537-7FB3100B64ED}" type="slidenum">
              <a:rPr lang="en-US" smtClean="0"/>
              <a:pPr algn="r" rtl="1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8103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6052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182F331B-D48F-4EAF-A946-5F7107677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304800"/>
            <a:ext cx="11911263" cy="838200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What is a digital system?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82E08E89-4CFE-4391-9AAE-F4C51B69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13</a:t>
            </a:fld>
            <a:endParaRPr lang="en-US"/>
          </a:p>
        </p:txBody>
      </p:sp>
      <p:sp>
        <p:nvSpPr>
          <p:cNvPr id="21" name="Content Placeholder 2">
            <a:extLst>
              <a:ext uri="{FF2B5EF4-FFF2-40B4-BE49-F238E27FC236}">
                <a16:creationId xmlns:a16="http://schemas.microsoft.com/office/drawing/2014/main" id="{CEFCD350-8A19-4526-A0EE-7E91AACCABA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427162"/>
            <a:ext cx="10669587" cy="5111750"/>
          </a:xfrm>
        </p:spPr>
        <p:txBody>
          <a:bodyPr/>
          <a:lstStyle/>
          <a:p>
            <a:pPr>
              <a:defRPr/>
            </a:pPr>
            <a:r>
              <a:rPr lang="en-US" sz="2400" b="1" dirty="0">
                <a:solidFill>
                  <a:srgbClr val="990000"/>
                </a:solidFill>
                <a:latin typeface="Comic Sans MS" panose="030F0702030302020204" pitchFamily="66" charset="0"/>
              </a:rPr>
              <a:t>Structure: </a:t>
            </a:r>
            <a:r>
              <a:rPr lang="en-US" sz="2400" dirty="0">
                <a:latin typeface="Comic Sans MS" panose="030F0702030302020204" pitchFamily="66" charset="0"/>
              </a:rPr>
              <a:t>A collection of interconnected </a:t>
            </a:r>
            <a:r>
              <a:rPr lang="en-US" sz="2400" dirty="0">
                <a:solidFill>
                  <a:srgbClr val="0000FF"/>
                </a:solidFill>
                <a:latin typeface="Comic Sans MS" panose="030F0702030302020204" pitchFamily="66" charset="0"/>
              </a:rPr>
              <a:t>digital modules </a:t>
            </a:r>
            <a:r>
              <a:rPr lang="en-US" sz="2400" dirty="0">
                <a:latin typeface="Comic Sans MS" panose="030F0702030302020204" pitchFamily="66" charset="0"/>
              </a:rPr>
              <a:t>designed to perform a </a:t>
            </a:r>
            <a:r>
              <a:rPr lang="en-US" sz="2400" u="sng" dirty="0">
                <a:latin typeface="Comic Sans MS" panose="030F0702030302020204" pitchFamily="66" charset="0"/>
              </a:rPr>
              <a:t>particular service or function</a:t>
            </a:r>
          </a:p>
          <a:p>
            <a:pPr marL="0" indent="0">
              <a:buFont typeface="Wingdings" panose="05000000000000000000" pitchFamily="2" charset="2"/>
              <a:buNone/>
              <a:defRPr/>
            </a:pPr>
            <a:endParaRPr lang="en-US" sz="2400" dirty="0">
              <a:latin typeface="Comic Sans MS" panose="030F0702030302020204" pitchFamily="66" charset="0"/>
            </a:endParaRPr>
          </a:p>
          <a:p>
            <a:pPr>
              <a:defRPr/>
            </a:pPr>
            <a:r>
              <a:rPr lang="en-US" sz="2400" b="1" dirty="0">
                <a:solidFill>
                  <a:srgbClr val="FF0000"/>
                </a:solidFill>
                <a:latin typeface="Comic Sans MS" panose="030F0702030302020204" pitchFamily="66" charset="0"/>
              </a:rPr>
              <a:t>Function: </a:t>
            </a:r>
            <a:r>
              <a:rPr lang="en-US" sz="2400" dirty="0">
                <a:latin typeface="Comic Sans MS" panose="030F0702030302020204" pitchFamily="66" charset="0"/>
              </a:rPr>
              <a:t>Takes a set of </a:t>
            </a:r>
            <a:r>
              <a:rPr lang="en-US" sz="2400" dirty="0">
                <a:solidFill>
                  <a:srgbClr val="0000FF"/>
                </a:solidFill>
                <a:latin typeface="Comic Sans MS" panose="030F0702030302020204" pitchFamily="66" charset="0"/>
              </a:rPr>
              <a:t>discrete </a:t>
            </a:r>
            <a:r>
              <a:rPr lang="en-US" sz="2400" dirty="0">
                <a:latin typeface="Comic Sans MS" panose="030F0702030302020204" pitchFamily="66" charset="0"/>
              </a:rPr>
              <a:t>information </a:t>
            </a:r>
            <a:r>
              <a:rPr lang="en-US" sz="2400" dirty="0">
                <a:solidFill>
                  <a:srgbClr val="0000FF"/>
                </a:solidFill>
                <a:latin typeface="Comic Sans MS" panose="030F0702030302020204" pitchFamily="66" charset="0"/>
              </a:rPr>
              <a:t>inputs</a:t>
            </a:r>
            <a:r>
              <a:rPr lang="en-US" sz="2400" dirty="0">
                <a:latin typeface="Comic Sans MS" panose="030F0702030302020204" pitchFamily="66" charset="0"/>
              </a:rPr>
              <a:t> and discrete internal information (</a:t>
            </a:r>
            <a:r>
              <a:rPr lang="en-US" sz="2400" dirty="0">
                <a:solidFill>
                  <a:srgbClr val="990000"/>
                </a:solidFill>
                <a:latin typeface="Comic Sans MS" panose="030F0702030302020204" pitchFamily="66" charset="0"/>
              </a:rPr>
              <a:t>system state</a:t>
            </a:r>
            <a:r>
              <a:rPr lang="en-US" sz="2400" dirty="0">
                <a:latin typeface="Comic Sans MS" panose="030F0702030302020204" pitchFamily="66" charset="0"/>
              </a:rPr>
              <a:t>) and generates a set of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discrete</a:t>
            </a:r>
            <a:r>
              <a:rPr lang="en-US" sz="2400" dirty="0">
                <a:latin typeface="Comic Sans MS" panose="030F0702030302020204" pitchFamily="66" charset="0"/>
              </a:rPr>
              <a:t> information </a:t>
            </a:r>
            <a:r>
              <a:rPr 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outputs</a:t>
            </a:r>
            <a:r>
              <a:rPr lang="en-US" sz="2400" dirty="0">
                <a:latin typeface="Comic Sans MS" panose="030F0702030302020204" pitchFamily="66" charset="0"/>
              </a:rPr>
              <a:t>.</a:t>
            </a:r>
          </a:p>
        </p:txBody>
      </p:sp>
      <p:sp>
        <p:nvSpPr>
          <p:cNvPr id="22" name="Rectangle 4">
            <a:extLst>
              <a:ext uri="{FF2B5EF4-FFF2-40B4-BE49-F238E27FC236}">
                <a16:creationId xmlns:a16="http://schemas.microsoft.com/office/drawing/2014/main" id="{5C91AD25-EF66-4BBE-B516-331559F2B2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00650" y="3800475"/>
            <a:ext cx="1512888" cy="1584325"/>
          </a:xfrm>
          <a:prstGeom prst="rect">
            <a:avLst/>
          </a:prstGeom>
          <a:solidFill>
            <a:srgbClr val="FFC0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Discrete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Information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Processing</a:t>
            </a:r>
          </a:p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System</a:t>
            </a:r>
          </a:p>
        </p:txBody>
      </p:sp>
      <p:sp>
        <p:nvSpPr>
          <p:cNvPr id="23" name="Oval 5">
            <a:extLst>
              <a:ext uri="{FF2B5EF4-FFF2-40B4-BE49-F238E27FC236}">
                <a16:creationId xmlns:a16="http://schemas.microsoft.com/office/drawing/2014/main" id="{3DF955FB-82A0-4737-94DB-35099281D6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2681288" y="4232275"/>
            <a:ext cx="1727200" cy="792162"/>
          </a:xfrm>
          <a:prstGeom prst="ellipse">
            <a:avLst/>
          </a:prstGeom>
          <a:solidFill>
            <a:srgbClr val="66FF66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Discrete Inputs</a:t>
            </a:r>
          </a:p>
        </p:txBody>
      </p:sp>
      <p:sp>
        <p:nvSpPr>
          <p:cNvPr id="24" name="Oval 6">
            <a:extLst>
              <a:ext uri="{FF2B5EF4-FFF2-40B4-BE49-F238E27FC236}">
                <a16:creationId xmlns:a16="http://schemas.microsoft.com/office/drawing/2014/main" id="{ED8B9D8F-AB8F-4D5E-BDD9-9502EF2107C8}"/>
              </a:ext>
            </a:extLst>
          </p:cNvPr>
          <p:cNvSpPr>
            <a:spLocks noChangeArrowheads="1"/>
          </p:cNvSpPr>
          <p:nvPr/>
        </p:nvSpPr>
        <p:spPr bwMode="auto">
          <a:xfrm>
            <a:off x="7902575" y="4205287"/>
            <a:ext cx="1727200" cy="792163"/>
          </a:xfrm>
          <a:prstGeom prst="ellipse">
            <a:avLst/>
          </a:prstGeom>
          <a:solidFill>
            <a:srgbClr val="FF66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algn="ctr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Discrete Outputs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endParaRPr lang="en-US" altLang="en-US" sz="1800">
              <a:latin typeface="Comic Sans MS" panose="030F0702030302020204" pitchFamily="66" charset="0"/>
            </a:endParaRPr>
          </a:p>
        </p:txBody>
      </p:sp>
      <p:cxnSp>
        <p:nvCxnSpPr>
          <p:cNvPr id="25" name="Straight Arrow Connector 8">
            <a:extLst>
              <a:ext uri="{FF2B5EF4-FFF2-40B4-BE49-F238E27FC236}">
                <a16:creationId xmlns:a16="http://schemas.microsoft.com/office/drawing/2014/main" id="{744B9CE7-8BAD-4A01-8149-9093AEDE7BF6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4408488" y="4629150"/>
            <a:ext cx="823912" cy="0"/>
          </a:xfrm>
          <a:prstGeom prst="straightConnector1">
            <a:avLst/>
          </a:prstGeom>
          <a:noFill/>
          <a:ln w="7937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6" name="Straight Arrow Connector 9">
            <a:extLst>
              <a:ext uri="{FF2B5EF4-FFF2-40B4-BE49-F238E27FC236}">
                <a16:creationId xmlns:a16="http://schemas.microsoft.com/office/drawing/2014/main" id="{E0773297-D766-4ADC-A9CA-ED59B40E688F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6713538" y="4592637"/>
            <a:ext cx="1189037" cy="0"/>
          </a:xfrm>
          <a:prstGeom prst="straightConnector1">
            <a:avLst/>
          </a:prstGeom>
          <a:noFill/>
          <a:ln w="79375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27" name="Rectangle 10">
            <a:extLst>
              <a:ext uri="{FF2B5EF4-FFF2-40B4-BE49-F238E27FC236}">
                <a16:creationId xmlns:a16="http://schemas.microsoft.com/office/drawing/2014/main" id="{3A8CA0A3-24B6-49DA-95A9-E6D1252784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5232400" y="5888037"/>
            <a:ext cx="1727200" cy="468313"/>
          </a:xfrm>
          <a:prstGeom prst="rect">
            <a:avLst/>
          </a:prstGeom>
          <a:solidFill>
            <a:srgbClr val="FFFF00"/>
          </a:solidFill>
          <a:ln w="9525" algn="ctr">
            <a:solidFill>
              <a:schemeClr val="tx1"/>
            </a:solidFill>
            <a:round/>
            <a:headEnd/>
            <a:tailEnd/>
          </a:ln>
        </p:spPr>
        <p:txBody>
          <a:bodyPr/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>
                <a:latin typeface="Comic Sans MS" panose="030F0702030302020204" pitchFamily="66" charset="0"/>
              </a:rPr>
              <a:t>System State</a:t>
            </a:r>
          </a:p>
        </p:txBody>
      </p:sp>
      <p:cxnSp>
        <p:nvCxnSpPr>
          <p:cNvPr id="28" name="Straight Arrow Connector 12">
            <a:extLst>
              <a:ext uri="{FF2B5EF4-FFF2-40B4-BE49-F238E27FC236}">
                <a16:creationId xmlns:a16="http://schemas.microsoft.com/office/drawing/2014/main" id="{26D92F7D-0D22-42DA-94DC-2377A117A515}"/>
              </a:ext>
            </a:extLst>
          </p:cNvPr>
          <p:cNvCxnSpPr>
            <a:cxnSpLocks noChangeShapeType="1"/>
          </p:cNvCxnSpPr>
          <p:nvPr/>
        </p:nvCxnSpPr>
        <p:spPr bwMode="auto">
          <a:xfrm>
            <a:off x="5561013" y="5384800"/>
            <a:ext cx="0" cy="5032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29" name="Straight Arrow Connector 14">
            <a:extLst>
              <a:ext uri="{FF2B5EF4-FFF2-40B4-BE49-F238E27FC236}">
                <a16:creationId xmlns:a16="http://schemas.microsoft.com/office/drawing/2014/main" id="{DB50FCEC-BC3C-491B-9978-EC68EE32311E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6426200" y="5384800"/>
            <a:ext cx="0" cy="503237"/>
          </a:xfrm>
          <a:prstGeom prst="straightConnector1">
            <a:avLst/>
          </a:prstGeom>
          <a:noFill/>
          <a:ln w="38100" algn="ctr">
            <a:solidFill>
              <a:schemeClr val="tx1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  <p:extLst>
      <p:ext uri="{BB962C8B-B14F-4D97-AF65-F5344CB8AC3E}">
        <p14:creationId xmlns:p14="http://schemas.microsoft.com/office/powerpoint/2010/main" val="20850399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182F331B-D48F-4EAF-A946-5F7107677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304800"/>
            <a:ext cx="11911263" cy="838200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What is a digital system?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82E08E89-4CFE-4391-9AAE-F4C51B69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14</a:t>
            </a:fld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D52F6E00-826C-4184-8F10-2481658A715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529983"/>
            <a:ext cx="10669587" cy="5595937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  <a:cs typeface="Courier New" panose="02070309020205020404" pitchFamily="49" charset="0"/>
              </a:rPr>
              <a:t>A digital signal is a signal in which </a:t>
            </a:r>
            <a:r>
              <a:rPr lang="en-US" sz="2400" dirty="0">
                <a:solidFill>
                  <a:srgbClr val="990000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discrete steps </a:t>
            </a:r>
            <a:r>
              <a:rPr lang="en-US" sz="2400" dirty="0">
                <a:latin typeface="Comic Sans MS" panose="030F0702030302020204" pitchFamily="66" charset="0"/>
                <a:cs typeface="Courier New" panose="02070309020205020404" pitchFamily="49" charset="0"/>
              </a:rPr>
              <a:t>are used to represent information and </a:t>
            </a:r>
            <a:r>
              <a:rPr lang="en-US" sz="2400" u="sng" dirty="0">
                <a:latin typeface="Comic Sans MS" panose="030F0702030302020204" pitchFamily="66" charset="0"/>
                <a:cs typeface="Courier New" panose="02070309020205020404" pitchFamily="49" charset="0"/>
              </a:rPr>
              <a:t>change values</a:t>
            </a:r>
            <a:r>
              <a:rPr lang="en-US" sz="2400" dirty="0">
                <a:latin typeface="Comic Sans MS" panose="030F0702030302020204" pitchFamily="66" charset="0"/>
                <a:cs typeface="Courier New" panose="02070309020205020404" pitchFamily="49" charset="0"/>
              </a:rPr>
              <a:t> only at discrete (</a:t>
            </a:r>
            <a:r>
              <a:rPr lang="en-US" sz="2400" dirty="0">
                <a:solidFill>
                  <a:srgbClr val="0000FF"/>
                </a:solidFill>
                <a:latin typeface="Comic Sans MS" panose="030F0702030302020204" pitchFamily="66" charset="0"/>
                <a:cs typeface="Courier New" panose="02070309020205020404" pitchFamily="49" charset="0"/>
              </a:rPr>
              <a:t>fixed</a:t>
            </a:r>
            <a:r>
              <a:rPr lang="en-US" sz="2400" dirty="0">
                <a:latin typeface="Comic Sans MS" panose="030F0702030302020204" pitchFamily="66" charset="0"/>
                <a:cs typeface="Courier New" panose="02070309020205020404" pitchFamily="49" charset="0"/>
              </a:rPr>
              <a:t>) time intervals.</a:t>
            </a: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Analog signals have “</a:t>
            </a:r>
            <a:r>
              <a:rPr lang="en-US" sz="2400" dirty="0">
                <a:solidFill>
                  <a:srgbClr val="0000FF"/>
                </a:solidFill>
                <a:latin typeface="Comic Sans MS" panose="030F0702030302020204" pitchFamily="66" charset="0"/>
              </a:rPr>
              <a:t>continuous</a:t>
            </a:r>
            <a:r>
              <a:rPr lang="en-US" sz="2400" dirty="0">
                <a:latin typeface="Comic Sans MS" panose="030F0702030302020204" pitchFamily="66" charset="0"/>
              </a:rPr>
              <a:t>” variations in signal amplitude over time.</a:t>
            </a:r>
          </a:p>
          <a:p>
            <a:pPr lvl="1">
              <a:defRPr/>
            </a:pPr>
            <a:r>
              <a:rPr lang="en-US" sz="2000" dirty="0">
                <a:latin typeface="Comic Sans MS" panose="030F0702030302020204" pitchFamily="66" charset="0"/>
              </a:rPr>
              <a:t>An analog signal has </a:t>
            </a:r>
            <a:r>
              <a:rPr lang="en-US" sz="2000" u="sng" dirty="0">
                <a:latin typeface="Comic Sans MS" panose="030F0702030302020204" pitchFamily="66" charset="0"/>
              </a:rPr>
              <a:t>infinite possible values</a:t>
            </a: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Digital systems are very useful in the areas of</a:t>
            </a:r>
          </a:p>
          <a:p>
            <a:pPr lvl="1">
              <a:defRPr/>
            </a:pPr>
            <a:r>
              <a:rPr lang="en-US" sz="2400" dirty="0">
                <a:latin typeface="Comic Sans MS" panose="030F0702030302020204" pitchFamily="66" charset="0"/>
                <a:cs typeface="Courier New" panose="02070309020205020404" pitchFamily="49" charset="0"/>
              </a:rPr>
              <a:t>Signal processing</a:t>
            </a:r>
          </a:p>
          <a:p>
            <a:pPr lvl="1">
              <a:defRPr/>
            </a:pPr>
            <a:r>
              <a:rPr lang="en-US" sz="2400" dirty="0">
                <a:latin typeface="Comic Sans MS" panose="030F0702030302020204" pitchFamily="66" charset="0"/>
                <a:cs typeface="Courier New" panose="02070309020205020404" pitchFamily="49" charset="0"/>
              </a:rPr>
              <a:t>Computing</a:t>
            </a:r>
          </a:p>
          <a:p>
            <a:pPr lvl="1">
              <a:defRPr/>
            </a:pPr>
            <a:r>
              <a:rPr lang="en-US" sz="2400" dirty="0">
                <a:latin typeface="Comic Sans MS" panose="030F0702030302020204" pitchFamily="66" charset="0"/>
                <a:cs typeface="Courier New" panose="02070309020205020404" pitchFamily="49" charset="0"/>
              </a:rPr>
              <a:t>Communication</a:t>
            </a:r>
          </a:p>
          <a:p>
            <a:pPr lvl="1">
              <a:defRPr/>
            </a:pPr>
            <a:r>
              <a:rPr lang="en-US" sz="2400" dirty="0">
                <a:latin typeface="Comic Sans MS" panose="030F0702030302020204" pitchFamily="66" charset="0"/>
                <a:cs typeface="Courier New" panose="02070309020205020404" pitchFamily="49" charset="0"/>
              </a:rPr>
              <a:t>Data storage</a:t>
            </a: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Almost all electronic systems are partially or totally digitally based.</a:t>
            </a:r>
            <a:endParaRPr lang="en-US" sz="2400" dirty="0">
              <a:latin typeface="Comic Sans MS" panose="030F0702030302020204" pitchFamily="66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82088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182F331B-D48F-4EAF-A946-5F7107677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304800"/>
            <a:ext cx="11911263" cy="838200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What is a digital system?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82E08E89-4CFE-4391-9AAE-F4C51B69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15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56BE82C4-F0E8-482D-800D-8953423F3790}"/>
              </a:ext>
            </a:extLst>
          </p:cNvPr>
          <p:cNvSpPr txBox="1">
            <a:spLocks/>
          </p:cNvSpPr>
          <p:nvPr/>
        </p:nvSpPr>
        <p:spPr>
          <a:xfrm>
            <a:off x="621323" y="1830387"/>
            <a:ext cx="71628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SSI (small-scale integration) [before 1960s]</a:t>
            </a:r>
          </a:p>
          <a:p>
            <a:pPr lvl="1">
              <a:defRPr/>
            </a:pPr>
            <a:r>
              <a:rPr lang="en-US" sz="2000" dirty="0">
                <a:latin typeface="Comic Sans MS" panose="030F0702030302020204" pitchFamily="66" charset="0"/>
              </a:rPr>
              <a:t>circuit contains only a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few transistors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US" sz="2000" dirty="0">
              <a:latin typeface="Comic Sans MS" panose="030F0702030302020204" pitchFamily="66" charset="0"/>
            </a:endParaRP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MSI (medium-scale integration) [1960s]</a:t>
            </a:r>
          </a:p>
          <a:p>
            <a:pPr lvl="1">
              <a:defRPr/>
            </a:pPr>
            <a:r>
              <a:rPr lang="en-US" sz="2000" dirty="0">
                <a:latin typeface="Comic Sans MS" panose="030F0702030302020204" pitchFamily="66" charset="0"/>
              </a:rPr>
              <a:t>Circuit contains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hundreds of transistors </a:t>
            </a:r>
            <a:r>
              <a:rPr lang="en-US" sz="2000" dirty="0">
                <a:latin typeface="Comic Sans MS" panose="030F0702030302020204" pitchFamily="66" charset="0"/>
              </a:rPr>
              <a:t>on each chip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US" sz="2000" dirty="0">
              <a:latin typeface="Comic Sans MS" panose="030F0702030302020204" pitchFamily="66" charset="0"/>
            </a:endParaRP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LSI (large-scale integration) [1970s]</a:t>
            </a:r>
          </a:p>
          <a:p>
            <a:pPr lvl="1">
              <a:defRPr/>
            </a:pP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tens of thousands </a:t>
            </a:r>
            <a:r>
              <a:rPr lang="en-US" sz="2000" dirty="0">
                <a:latin typeface="Comic Sans MS" panose="030F0702030302020204" pitchFamily="66" charset="0"/>
              </a:rPr>
              <a:t>of transistors per chip</a:t>
            </a:r>
          </a:p>
          <a:p>
            <a:pPr lvl="2">
              <a:defRPr/>
            </a:pPr>
            <a:endParaRPr lang="en-US" sz="1800" dirty="0">
              <a:latin typeface="Comic Sans MS" panose="030F0702030302020204" pitchFamily="66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A597CAF-CF52-4F35-AEF2-437B236ED7D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1177925"/>
            <a:ext cx="2092325" cy="1362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DDC40A2-BE54-481F-B35D-8E46722CCC9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0600" y="2576512"/>
            <a:ext cx="2260600" cy="1704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B08B246-56B5-45A3-8DD4-70B30CF2F0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32725" y="4545012"/>
            <a:ext cx="3013075" cy="1100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28192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182F331B-D48F-4EAF-A946-5F7107677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304800"/>
            <a:ext cx="11911263" cy="838200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What is a digital system?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82E08E89-4CFE-4391-9AAE-F4C51B69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16</a:t>
            </a:fld>
            <a:endParaRPr lang="en-US"/>
          </a:p>
        </p:txBody>
      </p: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81F60007-D5B0-417D-80DF-16D871CE1B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600200"/>
            <a:ext cx="7209692" cy="4114800"/>
          </a:xfrm>
        </p:spPr>
        <p:txBody>
          <a:bodyPr>
            <a:normAutofit fontScale="92500" lnSpcReduction="10000"/>
          </a:bodyPr>
          <a:lstStyle/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VLSI (very large-scale integration) [1980s]</a:t>
            </a:r>
          </a:p>
          <a:p>
            <a:pPr lvl="1">
              <a:defRPr/>
            </a:pP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Several billion transistors </a:t>
            </a:r>
            <a:r>
              <a:rPr lang="en-US" sz="2000" dirty="0">
                <a:latin typeface="Comic Sans MS" panose="030F0702030302020204" pitchFamily="66" charset="0"/>
              </a:rPr>
              <a:t>as of 2009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US" sz="2000" dirty="0">
              <a:latin typeface="Comic Sans MS" panose="030F0702030302020204" pitchFamily="66" charset="0"/>
            </a:endParaRP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SOC (system-on-a-chip) [2000s]</a:t>
            </a:r>
          </a:p>
          <a:p>
            <a:pPr lvl="1">
              <a:defRPr/>
            </a:pPr>
            <a:r>
              <a:rPr lang="en-US" sz="2000" dirty="0">
                <a:latin typeface="Comic Sans MS" panose="030F0702030302020204" pitchFamily="66" charset="0"/>
              </a:rPr>
              <a:t>integrated circuit in which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all the components </a:t>
            </a:r>
            <a:r>
              <a:rPr lang="en-US" sz="2000" dirty="0">
                <a:latin typeface="Comic Sans MS" panose="030F0702030302020204" pitchFamily="66" charset="0"/>
              </a:rPr>
              <a:t>needed for a computer or other system are included on a single chip</a:t>
            </a:r>
          </a:p>
          <a:p>
            <a:pPr marL="457200" lvl="1" indent="0">
              <a:buFont typeface="Wingdings" panose="05000000000000000000" pitchFamily="2" charset="2"/>
              <a:buNone/>
              <a:defRPr/>
            </a:pPr>
            <a:endParaRPr lang="en-US" sz="2000" dirty="0">
              <a:latin typeface="Comic Sans MS" panose="030F0702030302020204" pitchFamily="66" charset="0"/>
            </a:endParaRP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(3D-IC) three-dimensional integrated circuit [2010s]</a:t>
            </a:r>
          </a:p>
          <a:p>
            <a:pPr lvl="1">
              <a:defRPr/>
            </a:pPr>
            <a:r>
              <a:rPr lang="en-US" sz="2000" dirty="0">
                <a:latin typeface="Comic Sans MS" panose="030F0702030302020204" pitchFamily="66" charset="0"/>
              </a:rPr>
              <a:t>has </a:t>
            </a:r>
            <a:r>
              <a:rPr lang="en-US" sz="2000" dirty="0">
                <a:solidFill>
                  <a:srgbClr val="FF0000"/>
                </a:solidFill>
                <a:latin typeface="Comic Sans MS" panose="030F0702030302020204" pitchFamily="66" charset="0"/>
              </a:rPr>
              <a:t>two or more layers of active electronic </a:t>
            </a:r>
            <a:r>
              <a:rPr lang="en-US" sz="2000" dirty="0">
                <a:latin typeface="Comic Sans MS" panose="030F0702030302020204" pitchFamily="66" charset="0"/>
              </a:rPr>
              <a:t>components that are integrated both vertically and horizontally into a single circuit. </a:t>
            </a:r>
          </a:p>
          <a:p>
            <a:pPr>
              <a:defRPr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F282F87-AADA-4BB9-91DD-EFF804EA7DF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69325" y="2582861"/>
            <a:ext cx="2825750" cy="2125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962391F-C3DD-43CC-BE59-071C7A6B9EB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2106" y="1052511"/>
            <a:ext cx="1600200" cy="141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BF43E1F-F06C-4C5F-BECE-6CA45246779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3644" y="4717256"/>
            <a:ext cx="1998662" cy="19954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270444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182F331B-D48F-4EAF-A946-5F7107677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304800"/>
            <a:ext cx="11911263" cy="838200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History of Digital System Design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82E08E89-4CFE-4391-9AAE-F4C51B69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17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85B474DE-EFF2-4E40-9487-647A1384B6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1459" y="1609725"/>
            <a:ext cx="10077572" cy="5111750"/>
          </a:xfrm>
        </p:spPr>
        <p:txBody>
          <a:bodyPr/>
          <a:lstStyle/>
          <a:p>
            <a:r>
              <a:rPr lang="en-US" altLang="en-US" sz="2400" dirty="0">
                <a:latin typeface="Comic Sans MS" panose="030F0702030302020204" pitchFamily="66" charset="0"/>
              </a:rPr>
              <a:t>The </a:t>
            </a:r>
            <a:r>
              <a:rPr lang="en-US" altLang="en-US" sz="2400" dirty="0">
                <a:solidFill>
                  <a:srgbClr val="0000FF"/>
                </a:solidFill>
                <a:latin typeface="Comic Sans MS" panose="030F0702030302020204" pitchFamily="66" charset="0"/>
              </a:rPr>
              <a:t>exponential growth </a:t>
            </a:r>
            <a:r>
              <a:rPr lang="en-US" altLang="en-US" sz="2400" dirty="0">
                <a:latin typeface="Comic Sans MS" panose="030F0702030302020204" pitchFamily="66" charset="0"/>
              </a:rPr>
              <a:t>in the amount of digital logic in a </a:t>
            </a:r>
            <a:r>
              <a:rPr lang="en-US" altLang="en-US" sz="2400" u="sng" dirty="0">
                <a:latin typeface="Comic Sans MS" panose="030F0702030302020204" pitchFamily="66" charset="0"/>
              </a:rPr>
              <a:t>single pack </a:t>
            </a:r>
            <a:r>
              <a:rPr lang="en-US" altLang="en-US" sz="2400" dirty="0">
                <a:latin typeface="Comic Sans MS" panose="030F0702030302020204" pitchFamily="66" charset="0"/>
              </a:rPr>
              <a:t>leads to serious problems for the digital designer</a:t>
            </a:r>
          </a:p>
          <a:p>
            <a:pPr lvl="1"/>
            <a:r>
              <a:rPr lang="en-US" altLang="en-US" sz="2000" dirty="0">
                <a:latin typeface="Comic Sans MS" panose="030F0702030302020204" pitchFamily="66" charset="0"/>
              </a:rPr>
              <a:t>How can an engineer design a digital logic circuit that will end up containing </a:t>
            </a:r>
            <a:r>
              <a:rPr lang="en-US" altLang="en-US" sz="2000" u="sng" dirty="0">
                <a:latin typeface="Comic Sans MS" panose="030F0702030302020204" pitchFamily="66" charset="0"/>
              </a:rPr>
              <a:t>millions of transistors</a:t>
            </a:r>
            <a:r>
              <a:rPr lang="en-US" altLang="en-US" sz="2000" dirty="0">
                <a:latin typeface="Comic Sans MS" panose="030F0702030302020204" pitchFamily="66" charset="0"/>
              </a:rPr>
              <a:t>?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Any digital logic circuit can be made from only three types of basic gates: AND, OR, and NOT.</a:t>
            </a:r>
          </a:p>
          <a:p>
            <a:pPr lvl="1"/>
            <a:r>
              <a:rPr lang="en-US" altLang="en-US" sz="2000" dirty="0">
                <a:latin typeface="Comic Sans MS" panose="030F0702030302020204" pitchFamily="66" charset="0"/>
              </a:rPr>
              <a:t>In fact only NAND or NOR gates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These basic gates were provided in </a:t>
            </a:r>
            <a:r>
              <a:rPr lang="en-US" altLang="en-US" sz="2400" u="sng" dirty="0">
                <a:latin typeface="Comic Sans MS" panose="030F0702030302020204" pitchFamily="66" charset="0"/>
              </a:rPr>
              <a:t>SSI chips</a:t>
            </a:r>
          </a:p>
          <a:p>
            <a:pPr lvl="1"/>
            <a:r>
              <a:rPr lang="en-US" altLang="en-US" sz="2000" dirty="0">
                <a:latin typeface="Comic Sans MS" panose="030F0702030302020204" pitchFamily="66" charset="0"/>
              </a:rPr>
              <a:t>Technology: transistor-transistor logic (TTL)</a:t>
            </a:r>
          </a:p>
          <a:p>
            <a:pPr lvl="1"/>
            <a:r>
              <a:rPr lang="en-US" altLang="en-US" sz="2000" dirty="0">
                <a:latin typeface="Comic Sans MS" panose="030F0702030302020204" pitchFamily="66" charset="0"/>
              </a:rPr>
              <a:t>These TTL chips were the mainstay of digital design throughout the 1960s and 1970s</a:t>
            </a:r>
          </a:p>
          <a:p>
            <a:pPr lvl="1"/>
            <a:r>
              <a:rPr lang="en-US" altLang="en-US" sz="2000" dirty="0">
                <a:latin typeface="Comic Sans MS" panose="030F0702030302020204" pitchFamily="66" charset="0"/>
              </a:rPr>
              <a:t>MSI TTL chips: Decoders, adders, multiplexers, comparators, and many others.</a:t>
            </a:r>
          </a:p>
        </p:txBody>
      </p:sp>
    </p:spTree>
    <p:extLst>
      <p:ext uri="{BB962C8B-B14F-4D97-AF65-F5344CB8AC3E}">
        <p14:creationId xmlns:p14="http://schemas.microsoft.com/office/powerpoint/2010/main" val="2524290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182F331B-D48F-4EAF-A946-5F7107677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304800"/>
            <a:ext cx="11911263" cy="838200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TTL technology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82E08E89-4CFE-4391-9AAE-F4C51B69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18</a:t>
            </a:fld>
            <a:endParaRPr lang="en-US"/>
          </a:p>
        </p:txBody>
      </p:sp>
      <p:pic>
        <p:nvPicPr>
          <p:cNvPr id="7" name="Picture 2" descr="http://www.ee.scu.edu/classes/1999winter/elen021/labs/specs/A7408.gif">
            <a:extLst>
              <a:ext uri="{FF2B5EF4-FFF2-40B4-BE49-F238E27FC236}">
                <a16:creationId xmlns:a16="http://schemas.microsoft.com/office/drawing/2014/main" id="{9579B13E-F700-463F-A0D2-080E1B3250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1531" y="1317625"/>
            <a:ext cx="23050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" name="Picture 4" descr="http://www.ee.scu.edu/classes/1999winter/elen021/labs/specs/A7400.gif">
            <a:extLst>
              <a:ext uri="{FF2B5EF4-FFF2-40B4-BE49-F238E27FC236}">
                <a16:creationId xmlns:a16="http://schemas.microsoft.com/office/drawing/2014/main" id="{D908E41C-FA67-414A-82C7-3D43579635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4011" y="1317625"/>
            <a:ext cx="2305050" cy="2362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Picture 6" descr="Image result">
            <a:extLst>
              <a:ext uri="{FF2B5EF4-FFF2-40B4-BE49-F238E27FC236}">
                <a16:creationId xmlns:a16="http://schemas.microsoft.com/office/drawing/2014/main" id="{530CFEEF-4C61-409B-B258-FED9BD09C1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5322" y="4243387"/>
            <a:ext cx="3311525" cy="26146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2" name="Picture 8" descr="\begin{picture}&#10;% latex2html id marker 1265&#10;(15,10)&#10;%&#10;% outline of 14 pin chip&#10;%...&#10; ...4}}&#10;\put(6.5,5.6){\line(1,0){3.0}}&#10;\put(9.5,5.6){\line(0,1){3.4}}&#10;%\end{picture}">
            <a:extLst>
              <a:ext uri="{FF2B5EF4-FFF2-40B4-BE49-F238E27FC236}">
                <a16:creationId xmlns:a16="http://schemas.microsoft.com/office/drawing/2014/main" id="{E1C5942E-B31D-4EB9-BC5F-3D4B6CEDCC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3383" y="4367212"/>
            <a:ext cx="3248025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" name="Picture 10" descr="\begin{picture}&#10;% latex2html id marker 880&#10;(17,10)&#10;%&#10;% outline of 16 pin chip&#10;%&#10;...&#10; ...ut(8.5,5.2)(6,0){2}{\line(0,1){0.4}}&#10;\put(8.5,5.2){\circle*{0.2}}&#10;%\end{picture}">
            <a:extLst>
              <a:ext uri="{FF2B5EF4-FFF2-40B4-BE49-F238E27FC236}">
                <a16:creationId xmlns:a16="http://schemas.microsoft.com/office/drawing/2014/main" id="{51034E18-2C5E-42F2-AE1C-085D419FB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6491" y="1526931"/>
            <a:ext cx="3676650" cy="2171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02631621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182F331B-D48F-4EAF-A946-5F7107677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304800"/>
            <a:ext cx="11911263" cy="838200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273239"/>
                </a:solidFill>
                <a:latin typeface="Comic Sans MS" panose="030F0702030302020204" pitchFamily="66" charset="0"/>
              </a:rPr>
              <a:t>History of Digital System Design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82E08E89-4CFE-4391-9AAE-F4C51B69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19</a:t>
            </a:fld>
            <a:endParaRPr lang="en-US"/>
          </a:p>
        </p:txBody>
      </p: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5DF27E60-479F-469A-AA2E-1FE2850D256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05804"/>
            <a:ext cx="10112741" cy="5111750"/>
          </a:xfrm>
        </p:spPr>
        <p:txBody>
          <a:bodyPr/>
          <a:lstStyle/>
          <a:p>
            <a:r>
              <a:rPr lang="en-US" altLang="en-US" sz="2800" dirty="0">
                <a:latin typeface="Comic Sans MS" panose="030F0702030302020204" pitchFamily="66" charset="0"/>
              </a:rPr>
              <a:t>By the 1980s thousands of gates could fit </a:t>
            </a:r>
            <a:r>
              <a:rPr lang="en-US" altLang="en-US" sz="2800" dirty="0">
                <a:solidFill>
                  <a:srgbClr val="0000FF"/>
                </a:solidFill>
                <a:latin typeface="Comic Sans MS" panose="030F0702030302020204" pitchFamily="66" charset="0"/>
              </a:rPr>
              <a:t>on a single chip</a:t>
            </a:r>
          </a:p>
          <a:p>
            <a:r>
              <a:rPr lang="en-US" altLang="en-US" sz="2800" dirty="0">
                <a:latin typeface="Comic Sans MS" panose="030F0702030302020204" pitchFamily="66" charset="0"/>
              </a:rPr>
              <a:t>Several different varieties of </a:t>
            </a:r>
            <a:r>
              <a:rPr lang="en-US" altLang="en-US" sz="2800" i="1" dirty="0">
                <a:latin typeface="Comic Sans MS" panose="030F0702030302020204" pitchFamily="66" charset="0"/>
              </a:rPr>
              <a:t>programmable logic devices </a:t>
            </a:r>
            <a:r>
              <a:rPr lang="en-US" altLang="en-US" sz="2800" dirty="0">
                <a:latin typeface="Comic Sans MS" panose="030F0702030302020204" pitchFamily="66" charset="0"/>
              </a:rPr>
              <a:t>(</a:t>
            </a:r>
            <a:r>
              <a:rPr lang="en-US" altLang="en-US" sz="2800" dirty="0">
                <a:solidFill>
                  <a:srgbClr val="0000FF"/>
                </a:solidFill>
                <a:latin typeface="Comic Sans MS" panose="030F0702030302020204" pitchFamily="66" charset="0"/>
              </a:rPr>
              <a:t>PLDs</a:t>
            </a:r>
            <a:r>
              <a:rPr lang="en-US" altLang="en-US" sz="2800" dirty="0">
                <a:latin typeface="Comic Sans MS" panose="030F0702030302020204" pitchFamily="66" charset="0"/>
              </a:rPr>
              <a:t>)</a:t>
            </a:r>
          </a:p>
          <a:p>
            <a:pPr lvl="1"/>
            <a:r>
              <a:rPr lang="en-US" altLang="en-US" sz="2400" dirty="0">
                <a:latin typeface="Comic Sans MS" panose="030F0702030302020204" pitchFamily="66" charset="0"/>
              </a:rPr>
              <a:t>Arrays containing large numbers of AND, OR, and NOT gates.</a:t>
            </a:r>
          </a:p>
          <a:p>
            <a:r>
              <a:rPr lang="en-US" altLang="en-US" sz="2800" dirty="0">
                <a:latin typeface="Comic Sans MS" panose="030F0702030302020204" pitchFamily="66" charset="0"/>
              </a:rPr>
              <a:t>The equivalent of many PLDs on a single chip led to </a:t>
            </a:r>
            <a:r>
              <a:rPr lang="en-US" altLang="en-US" sz="2800" i="1" dirty="0">
                <a:latin typeface="Comic Sans MS" panose="030F0702030302020204" pitchFamily="66" charset="0"/>
              </a:rPr>
              <a:t>complex programmable logic devices </a:t>
            </a:r>
            <a:r>
              <a:rPr lang="en-US" altLang="en-US" sz="2800" dirty="0">
                <a:latin typeface="Comic Sans MS" panose="030F0702030302020204" pitchFamily="66" charset="0"/>
              </a:rPr>
              <a:t>(</a:t>
            </a:r>
            <a:r>
              <a:rPr lang="en-US" altLang="en-US" sz="2800" dirty="0">
                <a:solidFill>
                  <a:srgbClr val="FF0000"/>
                </a:solidFill>
                <a:latin typeface="Comic Sans MS" panose="030F0702030302020204" pitchFamily="66" charset="0"/>
              </a:rPr>
              <a:t>CPLDs</a:t>
            </a:r>
            <a:r>
              <a:rPr lang="en-US" altLang="en-US" sz="2800" dirty="0">
                <a:latin typeface="Comic Sans MS" panose="030F0702030302020204" pitchFamily="66" charset="0"/>
              </a:rPr>
              <a:t>).</a:t>
            </a:r>
          </a:p>
          <a:p>
            <a:r>
              <a:rPr lang="en-US" altLang="en-US" sz="2800" dirty="0">
                <a:latin typeface="Comic Sans MS" panose="030F0702030302020204" pitchFamily="66" charset="0"/>
              </a:rPr>
              <a:t>In the mid-1980’s: </a:t>
            </a:r>
            <a:r>
              <a:rPr lang="en-US" altLang="en-US" sz="2800" dirty="0">
                <a:solidFill>
                  <a:srgbClr val="008000"/>
                </a:solidFill>
                <a:latin typeface="Comic Sans MS" panose="030F0702030302020204" pitchFamily="66" charset="0"/>
              </a:rPr>
              <a:t>RAM-based lookup tables </a:t>
            </a:r>
            <a:r>
              <a:rPr lang="en-US" altLang="en-US" sz="2800" dirty="0">
                <a:latin typeface="Comic Sans MS" panose="030F0702030302020204" pitchFamily="66" charset="0"/>
              </a:rPr>
              <a:t>instead of AND-OR gates.</a:t>
            </a:r>
          </a:p>
          <a:p>
            <a:pPr lvl="1"/>
            <a:r>
              <a:rPr lang="en-US" altLang="en-US" sz="2400" dirty="0">
                <a:latin typeface="Comic Sans MS" panose="030F0702030302020204" pitchFamily="66" charset="0"/>
              </a:rPr>
              <a:t>These devices are called </a:t>
            </a:r>
            <a:r>
              <a:rPr lang="en-US" altLang="en-US" sz="2400" i="1" dirty="0">
                <a:latin typeface="Comic Sans MS" panose="030F0702030302020204" pitchFamily="66" charset="0"/>
              </a:rPr>
              <a:t>field programmable gate arrays </a:t>
            </a:r>
            <a:r>
              <a:rPr lang="en-US" altLang="en-US" sz="2400" dirty="0">
                <a:latin typeface="Comic Sans MS" panose="030F0702030302020204" pitchFamily="66" charset="0"/>
              </a:rPr>
              <a:t>(FPGAs).</a:t>
            </a:r>
          </a:p>
        </p:txBody>
      </p:sp>
    </p:spTree>
    <p:extLst>
      <p:ext uri="{BB962C8B-B14F-4D97-AF65-F5344CB8AC3E}">
        <p14:creationId xmlns:p14="http://schemas.microsoft.com/office/powerpoint/2010/main" val="40761216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5C76-619A-43DB-826C-39F88EF5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fontAlgn="base"/>
            <a:r>
              <a:rPr lang="en-US" b="1" i="0" dirty="0">
                <a:effectLst/>
                <a:latin typeface="Comic Sans MS" panose="030F0702030302020204" pitchFamily="66" charset="0"/>
              </a:rPr>
              <a:t>Course Introduction </a:t>
            </a:r>
            <a:br>
              <a:rPr lang="en-US" b="1" i="0" dirty="0">
                <a:effectLst/>
                <a:latin typeface="Comic Sans MS" panose="030F0702030302020204" pitchFamily="66" charset="0"/>
              </a:rPr>
            </a:br>
            <a:r>
              <a:rPr lang="en-US" sz="3200" b="1" i="0" dirty="0">
                <a:effectLst/>
                <a:latin typeface="Comic Sans MS" panose="030F0702030302020204" pitchFamily="66" charset="0"/>
              </a:rPr>
              <a:t>(Computer Aided Design)</a:t>
            </a:r>
            <a:endParaRPr lang="en-US" b="1" i="0" dirty="0">
              <a:effectLst/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D69A3-65CA-4C69-8432-6CBFDF57F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 lnSpcReduction="10000"/>
          </a:bodyPr>
          <a:lstStyle/>
          <a:p>
            <a:pPr algn="just"/>
            <a:r>
              <a:rPr lang="en-US" dirty="0">
                <a:latin typeface="Comic Sans MS" panose="030F0702030302020204" pitchFamily="66" charset="0"/>
              </a:rPr>
              <a:t>Instructor: Meisam </a:t>
            </a:r>
            <a:r>
              <a:rPr lang="en-US" dirty="0" err="1">
                <a:latin typeface="Comic Sans MS" panose="030F0702030302020204" pitchFamily="66" charset="0"/>
              </a:rPr>
              <a:t>Abdollahi</a:t>
            </a:r>
            <a:endParaRPr lang="en-US" dirty="0">
              <a:latin typeface="Comic Sans MS" panose="030F0702030302020204" pitchFamily="66" charset="0"/>
            </a:endParaRPr>
          </a:p>
          <a:p>
            <a:pPr algn="just"/>
            <a:r>
              <a:rPr lang="en-US" dirty="0">
                <a:latin typeface="Comic Sans MS" panose="030F0702030302020204" pitchFamily="66" charset="0"/>
              </a:rPr>
              <a:t>How to contact: </a:t>
            </a:r>
            <a:r>
              <a:rPr lang="en-US" dirty="0">
                <a:latin typeface="Comic Sans MS" panose="030F0702030302020204" pitchFamily="66" charset="0"/>
                <a:hlinkClick r:id="rId2"/>
              </a:rPr>
              <a:t>meisam.abdolahi@ut.ac.ir</a:t>
            </a:r>
            <a:endParaRPr lang="en-US" dirty="0">
              <a:latin typeface="Comic Sans MS" panose="030F0702030302020204" pitchFamily="66" charset="0"/>
            </a:endParaRPr>
          </a:p>
          <a:p>
            <a:pPr algn="just"/>
            <a:r>
              <a:rPr lang="en-US" dirty="0">
                <a:latin typeface="Comic Sans MS" panose="030F0702030302020204" pitchFamily="66" charset="0"/>
              </a:rPr>
              <a:t>Course Page: ?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</a:rPr>
              <a:t>Course TAs: ?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</a:rPr>
              <a:t>Grading:</a:t>
            </a:r>
          </a:p>
          <a:p>
            <a:pPr marL="512763" algn="just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 Homework &amp; Quiz: 20%</a:t>
            </a:r>
          </a:p>
          <a:p>
            <a:pPr marL="512763" algn="just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 Project: 15%</a:t>
            </a:r>
          </a:p>
          <a:p>
            <a:pPr marL="512763" algn="just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 Midterm: 25%</a:t>
            </a:r>
          </a:p>
          <a:p>
            <a:pPr marL="512763" algn="just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 Final: 40%</a:t>
            </a:r>
          </a:p>
          <a:p>
            <a:pPr marL="0" indent="0" algn="just">
              <a:buNone/>
            </a:pP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2A5EC62-F9A6-4BF7-AD0B-B73F5F4195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584546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182F331B-D48F-4EAF-A946-5F7107677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304800"/>
            <a:ext cx="11911263" cy="838200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273239"/>
                </a:solidFill>
                <a:latin typeface="Comic Sans MS" panose="030F0702030302020204" pitchFamily="66" charset="0"/>
              </a:rPr>
              <a:t>Modern Design of Digital Systems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82E08E89-4CFE-4391-9AAE-F4C51B69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20</a:t>
            </a:fld>
            <a:endParaRPr lang="en-US"/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C939284A-3F70-4E8D-97A3-044F2811A61F}"/>
              </a:ext>
            </a:extLst>
          </p:cNvPr>
          <p:cNvSpPr txBox="1">
            <a:spLocks/>
          </p:cNvSpPr>
          <p:nvPr/>
        </p:nvSpPr>
        <p:spPr>
          <a:xfrm>
            <a:off x="838200" y="1441450"/>
            <a:ext cx="10271002" cy="511175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sz="2400" dirty="0">
                <a:latin typeface="Comic Sans MS" panose="030F0702030302020204" pitchFamily="66" charset="0"/>
              </a:rPr>
              <a:t>The traditional way of designing digital circuits is to </a:t>
            </a:r>
            <a:r>
              <a:rPr lang="en-US" altLang="en-US" sz="2400" dirty="0">
                <a:solidFill>
                  <a:srgbClr val="0000FF"/>
                </a:solidFill>
                <a:latin typeface="Comic Sans MS" panose="030F0702030302020204" pitchFamily="66" charset="0"/>
              </a:rPr>
              <a:t>draw logic diagrams</a:t>
            </a:r>
            <a:r>
              <a:rPr lang="en-US" altLang="en-US" sz="2400" dirty="0">
                <a:latin typeface="Comic Sans MS" panose="030F0702030302020204" pitchFamily="66" charset="0"/>
              </a:rPr>
              <a:t> containing </a:t>
            </a:r>
            <a:r>
              <a:rPr lang="en-US" altLang="en-US" sz="2400" u="sng" dirty="0">
                <a:latin typeface="Comic Sans MS" panose="030F0702030302020204" pitchFamily="66" charset="0"/>
              </a:rPr>
              <a:t>SSI gates </a:t>
            </a:r>
            <a:r>
              <a:rPr lang="en-US" altLang="en-US" sz="2400" dirty="0">
                <a:latin typeface="Comic Sans MS" panose="030F0702030302020204" pitchFamily="66" charset="0"/>
              </a:rPr>
              <a:t>and MSI </a:t>
            </a:r>
            <a:r>
              <a:rPr lang="en-US" altLang="en-US" sz="2400" u="sng" dirty="0">
                <a:latin typeface="Comic Sans MS" panose="030F0702030302020204" pitchFamily="66" charset="0"/>
              </a:rPr>
              <a:t>logic functions</a:t>
            </a:r>
            <a:r>
              <a:rPr lang="en-US" altLang="en-US" sz="2400" dirty="0">
                <a:latin typeface="Comic Sans MS" panose="030F0702030302020204" pitchFamily="66" charset="0"/>
              </a:rPr>
              <a:t>.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By the late 1980s and early 1990s: </a:t>
            </a:r>
            <a:r>
              <a:rPr lang="en-US" alt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How can </a:t>
            </a:r>
            <a:r>
              <a:rPr lang="en-US" altLang="en-US" sz="2400" dirty="0">
                <a:latin typeface="Comic Sans MS" panose="030F0702030302020204" pitchFamily="66" charset="0"/>
              </a:rPr>
              <a:t>you </a:t>
            </a:r>
            <a:r>
              <a:rPr lang="en-US" altLang="en-US" sz="2400" u="sng" dirty="0">
                <a:latin typeface="Comic Sans MS" panose="030F0702030302020204" pitchFamily="66" charset="0"/>
              </a:rPr>
              <a:t>draw schematic diagrams</a:t>
            </a:r>
            <a:r>
              <a:rPr lang="en-US" altLang="en-US" sz="2400" dirty="0">
                <a:latin typeface="Comic Sans MS" panose="030F0702030302020204" pitchFamily="66" charset="0"/>
              </a:rPr>
              <a:t> containing hundreds of thousands or </a:t>
            </a:r>
            <a:r>
              <a:rPr lang="en-US" altLang="en-US" sz="2400" dirty="0">
                <a:solidFill>
                  <a:srgbClr val="009900"/>
                </a:solidFill>
                <a:latin typeface="Comic Sans MS" panose="030F0702030302020204" pitchFamily="66" charset="0"/>
              </a:rPr>
              <a:t>millions of gates?</a:t>
            </a:r>
          </a:p>
          <a:p>
            <a:r>
              <a:rPr lang="en-US" altLang="en-US" sz="2400" dirty="0">
                <a:solidFill>
                  <a:srgbClr val="0000FF"/>
                </a:solidFill>
                <a:latin typeface="Comic Sans MS" panose="030F0702030302020204" pitchFamily="66" charset="0"/>
              </a:rPr>
              <a:t>PLDs replaced TTL </a:t>
            </a:r>
            <a:r>
              <a:rPr lang="en-US" altLang="en-US" sz="2400" dirty="0">
                <a:latin typeface="Comic Sans MS" panose="030F0702030302020204" pitchFamily="66" charset="0"/>
              </a:rPr>
              <a:t>chips in new designs: A new approach to digital design became necessary.</a:t>
            </a:r>
          </a:p>
          <a:p>
            <a:r>
              <a:rPr lang="en-US" altLang="en-US" sz="2400" dirty="0">
                <a:solidFill>
                  <a:srgbClr val="990000"/>
                </a:solidFill>
                <a:latin typeface="Comic Sans MS" panose="030F0702030302020204" pitchFamily="66" charset="0"/>
              </a:rPr>
              <a:t>Computer-aided tools </a:t>
            </a:r>
            <a:r>
              <a:rPr lang="en-US" altLang="en-US" sz="2400" dirty="0">
                <a:latin typeface="Comic Sans MS" panose="030F0702030302020204" pitchFamily="66" charset="0"/>
              </a:rPr>
              <a:t>are essential to designing digital circuits today.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Today digital designers use </a:t>
            </a:r>
            <a:r>
              <a:rPr lang="en-US" altLang="en-US" sz="2400" i="1" dirty="0">
                <a:solidFill>
                  <a:srgbClr val="008000"/>
                </a:solidFill>
                <a:latin typeface="Comic Sans MS" panose="030F0702030302020204" pitchFamily="66" charset="0"/>
              </a:rPr>
              <a:t>hardware description languages</a:t>
            </a:r>
            <a:r>
              <a:rPr lang="en-US" altLang="en-US" sz="2400" i="1" dirty="0">
                <a:latin typeface="Comic Sans MS" panose="030F0702030302020204" pitchFamily="66" charset="0"/>
              </a:rPr>
              <a:t> </a:t>
            </a:r>
            <a:r>
              <a:rPr lang="en-US" altLang="en-US" sz="2400" dirty="0">
                <a:latin typeface="Comic Sans MS" panose="030F0702030302020204" pitchFamily="66" charset="0"/>
              </a:rPr>
              <a:t>(HDLs) to design digital systems.</a:t>
            </a:r>
          </a:p>
        </p:txBody>
      </p:sp>
    </p:spTree>
    <p:extLst>
      <p:ext uri="{BB962C8B-B14F-4D97-AF65-F5344CB8AC3E}">
        <p14:creationId xmlns:p14="http://schemas.microsoft.com/office/powerpoint/2010/main" val="1237476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2">
            <a:extLst>
              <a:ext uri="{FF2B5EF4-FFF2-40B4-BE49-F238E27FC236}">
                <a16:creationId xmlns:a16="http://schemas.microsoft.com/office/drawing/2014/main" id="{182F331B-D48F-4EAF-A946-5F710767796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152399" y="304800"/>
            <a:ext cx="11911263" cy="838200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solidFill>
                  <a:srgbClr val="273239"/>
                </a:solidFill>
                <a:latin typeface="Comic Sans MS" panose="030F0702030302020204" pitchFamily="66" charset="0"/>
              </a:rPr>
              <a:t>Modern Design of Digital Systems</a:t>
            </a:r>
          </a:p>
        </p:txBody>
      </p:sp>
      <p:sp>
        <p:nvSpPr>
          <p:cNvPr id="60" name="Slide Number Placeholder 3">
            <a:extLst>
              <a:ext uri="{FF2B5EF4-FFF2-40B4-BE49-F238E27FC236}">
                <a16:creationId xmlns:a16="http://schemas.microsoft.com/office/drawing/2014/main" id="{82E08E89-4CFE-4391-9AAE-F4C51B69E4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21</a:t>
            </a:fld>
            <a:endParaRPr lang="en-US"/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55BAD4B5-E254-494F-94D9-C6E20C6E962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84213" y="1358412"/>
            <a:ext cx="10669587" cy="5111750"/>
          </a:xfrm>
        </p:spPr>
        <p:txBody>
          <a:bodyPr>
            <a:normAutofit lnSpcReduction="10000"/>
          </a:bodyPr>
          <a:lstStyle/>
          <a:p>
            <a:r>
              <a:rPr lang="en-US" altLang="en-US" sz="2200" dirty="0">
                <a:latin typeface="Comic Sans MS" panose="030F0702030302020204" pitchFamily="66" charset="0"/>
              </a:rPr>
              <a:t>A </a:t>
            </a:r>
            <a:r>
              <a:rPr lang="en-US" altLang="en-US" sz="2200" b="1" dirty="0">
                <a:latin typeface="Comic Sans MS" panose="030F0702030302020204" pitchFamily="66" charset="0"/>
              </a:rPr>
              <a:t>hardware description language</a:t>
            </a:r>
            <a:r>
              <a:rPr lang="en-US" altLang="en-US" sz="2200" dirty="0">
                <a:latin typeface="Comic Sans MS" panose="030F0702030302020204" pitchFamily="66" charset="0"/>
              </a:rPr>
              <a:t> (</a:t>
            </a:r>
            <a:r>
              <a:rPr lang="en-US" altLang="en-US" sz="2200" b="1" dirty="0">
                <a:latin typeface="Comic Sans MS" panose="030F0702030302020204" pitchFamily="66" charset="0"/>
              </a:rPr>
              <a:t>HDL</a:t>
            </a:r>
            <a:r>
              <a:rPr lang="en-US" altLang="en-US" sz="2200" dirty="0">
                <a:latin typeface="Comic Sans MS" panose="030F0702030302020204" pitchFamily="66" charset="0"/>
              </a:rPr>
              <a:t>) is a specialized computer language used to describe 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702030302020204" pitchFamily="66" charset="0"/>
              </a:rPr>
              <a:t>the structure and behavior</a:t>
            </a:r>
            <a:r>
              <a:rPr lang="en-US" altLang="en-US" sz="2200" dirty="0">
                <a:latin typeface="Comic Sans MS" panose="030F0702030302020204" pitchFamily="66" charset="0"/>
              </a:rPr>
              <a:t> of digital systems.</a:t>
            </a:r>
          </a:p>
          <a:p>
            <a:r>
              <a:rPr lang="en-US" altLang="en-US" sz="2200" dirty="0">
                <a:latin typeface="Comic Sans MS" panose="030F0702030302020204" pitchFamily="66" charset="0"/>
              </a:rPr>
              <a:t>An HDL language is used for </a:t>
            </a:r>
          </a:p>
          <a:p>
            <a:pPr lvl="1"/>
            <a:r>
              <a:rPr lang="en-US" altLang="en-US" sz="1800" dirty="0">
                <a:latin typeface="Comic Sans MS" panose="030F0702030302020204" pitchFamily="66" charset="0"/>
              </a:rPr>
              <a:t>Formal description of an electronic circuit</a:t>
            </a:r>
          </a:p>
          <a:p>
            <a:pPr lvl="1"/>
            <a:r>
              <a:rPr lang="en-US" altLang="en-US" sz="1800" dirty="0">
                <a:latin typeface="Comic Sans MS" panose="030F0702030302020204" pitchFamily="66" charset="0"/>
              </a:rPr>
              <a:t>Simulation</a:t>
            </a:r>
          </a:p>
          <a:p>
            <a:pPr lvl="1"/>
            <a:r>
              <a:rPr lang="en-US" altLang="en-US" sz="1800" dirty="0">
                <a:latin typeface="Comic Sans MS" panose="030F0702030302020204" pitchFamily="66" charset="0"/>
              </a:rPr>
              <a:t>The synthesis (create netlist) </a:t>
            </a:r>
          </a:p>
          <a:p>
            <a:pPr lvl="1"/>
            <a:r>
              <a:rPr lang="en-US" altLang="en-US" sz="1800" dirty="0">
                <a:latin typeface="Comic Sans MS" panose="030F0702030302020204" pitchFamily="66" charset="0"/>
              </a:rPr>
              <a:t>Create an integrated circuit</a:t>
            </a:r>
          </a:p>
          <a:p>
            <a:r>
              <a:rPr lang="en-US" altLang="en-US" sz="2200" dirty="0">
                <a:latin typeface="Comic Sans MS" panose="030F0702030302020204" pitchFamily="66" charset="0"/>
              </a:rPr>
              <a:t>A hardware description language looks much like a </a:t>
            </a:r>
            <a:r>
              <a:rPr lang="en-US" altLang="en-US" sz="2200" dirty="0">
                <a:solidFill>
                  <a:srgbClr val="990000"/>
                </a:solidFill>
                <a:latin typeface="Comic Sans MS" panose="030F0702030302020204" pitchFamily="66" charset="0"/>
              </a:rPr>
              <a:t>programming language </a:t>
            </a:r>
            <a:r>
              <a:rPr lang="en-US" altLang="en-US" sz="2200" dirty="0">
                <a:latin typeface="Comic Sans MS" panose="030F0702030302020204" pitchFamily="66" charset="0"/>
              </a:rPr>
              <a:t>such as C.</a:t>
            </a:r>
          </a:p>
          <a:p>
            <a:r>
              <a:rPr lang="en-US" altLang="en-US" sz="2200" dirty="0">
                <a:latin typeface="Comic Sans MS" panose="030F0702030302020204" pitchFamily="66" charset="0"/>
              </a:rPr>
              <a:t>It is a 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702030302020204" pitchFamily="66" charset="0"/>
              </a:rPr>
              <a:t>textual description</a:t>
            </a:r>
            <a:r>
              <a:rPr lang="en-US" altLang="en-US" sz="2200" dirty="0">
                <a:latin typeface="Comic Sans MS" panose="030F0702030302020204" pitchFamily="66" charset="0"/>
              </a:rPr>
              <a:t> consisting of expressions, statements and control structures</a:t>
            </a:r>
          </a:p>
          <a:p>
            <a:r>
              <a:rPr lang="en-US" altLang="en-US" sz="2200" dirty="0">
                <a:latin typeface="Comic Sans MS" panose="030F0702030302020204" pitchFamily="66" charset="0"/>
              </a:rPr>
              <a:t>Most widely used HDLs are 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702030302020204" pitchFamily="66" charset="0"/>
              </a:rPr>
              <a:t>VHDL</a:t>
            </a:r>
            <a:r>
              <a:rPr lang="en-US" altLang="en-US" sz="2200" dirty="0">
                <a:latin typeface="Comic Sans MS" panose="030F0702030302020204" pitchFamily="66" charset="0"/>
              </a:rPr>
              <a:t> and </a:t>
            </a:r>
            <a:r>
              <a:rPr lang="en-US" altLang="en-US" sz="2200" dirty="0">
                <a:solidFill>
                  <a:srgbClr val="0000FF"/>
                </a:solidFill>
                <a:latin typeface="Comic Sans MS" panose="030F0702030302020204" pitchFamily="66" charset="0"/>
              </a:rPr>
              <a:t>Verilog</a:t>
            </a:r>
          </a:p>
          <a:p>
            <a:pPr lvl="1"/>
            <a:r>
              <a:rPr lang="en-US" altLang="en-US" sz="1800" dirty="0">
                <a:latin typeface="Comic Sans MS" panose="030F0702030302020204" pitchFamily="66" charset="0"/>
              </a:rPr>
              <a:t>Allow the user to design digital systems by writing a program that describes the behavior of the digital circuit</a:t>
            </a:r>
          </a:p>
          <a:p>
            <a:pPr lvl="1"/>
            <a:r>
              <a:rPr lang="en-US" altLang="en-US" sz="1800" dirty="0">
                <a:latin typeface="Comic Sans MS" panose="030F0702030302020204" pitchFamily="66" charset="0"/>
              </a:rPr>
              <a:t>Implementation of the circuit in a CPLD, an FPGA, or an ASIC</a:t>
            </a:r>
          </a:p>
          <a:p>
            <a:endParaRPr lang="en-US" altLang="en-US" sz="2400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488844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5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5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>
            <a:extLst>
              <a:ext uri="{FF2B5EF4-FFF2-40B4-BE49-F238E27FC236}">
                <a16:creationId xmlns:a16="http://schemas.microsoft.com/office/drawing/2014/main" id="{FD7A7514-A210-41ED-8696-6CB5F178C9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384176"/>
            <a:ext cx="12192000" cy="523875"/>
          </a:xfrm>
        </p:spPr>
        <p:txBody>
          <a:bodyPr>
            <a:noAutofit/>
          </a:bodyPr>
          <a:lstStyle/>
          <a:p>
            <a:pPr algn="ctr"/>
            <a:r>
              <a:rPr lang="en-US" altLang="en-US" sz="3600" b="1" dirty="0">
                <a:solidFill>
                  <a:srgbClr val="273239"/>
                </a:solidFill>
                <a:latin typeface="Comic Sans MS" panose="030F0702030302020204" pitchFamily="66" charset="0"/>
              </a:rPr>
              <a:t>Application-specific integrated circuit (ASIC)</a:t>
            </a:r>
          </a:p>
        </p:txBody>
      </p:sp>
      <p:sp>
        <p:nvSpPr>
          <p:cNvPr id="67587" name="Content Placeholder 2">
            <a:extLst>
              <a:ext uri="{FF2B5EF4-FFF2-40B4-BE49-F238E27FC236}">
                <a16:creationId xmlns:a16="http://schemas.microsoft.com/office/drawing/2014/main" id="{FB9E2964-A5C3-4137-89EE-92ACB2E1BA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sz="2400" dirty="0">
                <a:latin typeface="Comic Sans MS" panose="030F0702030302020204" pitchFamily="66" charset="0"/>
              </a:rPr>
              <a:t>An </a:t>
            </a:r>
            <a:r>
              <a:rPr lang="en-US" altLang="en-US" sz="2400" b="1" dirty="0">
                <a:latin typeface="Comic Sans MS" panose="030F0702030302020204" pitchFamily="66" charset="0"/>
              </a:rPr>
              <a:t>application-specific integrated circuit</a:t>
            </a:r>
            <a:r>
              <a:rPr lang="en-US" altLang="en-US" sz="2400" dirty="0">
                <a:latin typeface="Comic Sans MS" panose="030F0702030302020204" pitchFamily="66" charset="0"/>
              </a:rPr>
              <a:t> (</a:t>
            </a:r>
            <a:r>
              <a:rPr lang="en-US" altLang="en-US" sz="2400" b="1" dirty="0">
                <a:latin typeface="Comic Sans MS" panose="030F0702030302020204" pitchFamily="66" charset="0"/>
              </a:rPr>
              <a:t>ASIC</a:t>
            </a:r>
            <a:r>
              <a:rPr lang="en-US" altLang="en-US" sz="2400" dirty="0">
                <a:latin typeface="Comic Sans MS" panose="030F0702030302020204" pitchFamily="66" charset="0"/>
              </a:rPr>
              <a:t>) is an integrated circuit (IC) customized </a:t>
            </a:r>
            <a:r>
              <a:rPr lang="en-US" altLang="en-US" sz="2400" dirty="0">
                <a:solidFill>
                  <a:srgbClr val="0070C0"/>
                </a:solidFill>
                <a:latin typeface="Comic Sans MS" panose="030F0702030302020204" pitchFamily="66" charset="0"/>
              </a:rPr>
              <a:t>for a particular use</a:t>
            </a:r>
            <a:r>
              <a:rPr lang="en-US" altLang="en-US" sz="2400" dirty="0">
                <a:latin typeface="Comic Sans MS" panose="030F0702030302020204" pitchFamily="66" charset="0"/>
              </a:rPr>
              <a:t>, rather than intended for general-purpose use.</a:t>
            </a:r>
          </a:p>
          <a:p>
            <a:pPr lvl="1"/>
            <a:r>
              <a:rPr lang="en-US" altLang="en-US" sz="2000" dirty="0">
                <a:latin typeface="Comic Sans MS" panose="030F0702030302020204" pitchFamily="66" charset="0"/>
              </a:rPr>
              <a:t>A digital voice recorder 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Number of gates in an ASIC circuit: from 5,000 gates to over 100 million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A modern ASIC includes </a:t>
            </a:r>
            <a:r>
              <a:rPr lang="en-US" altLang="en-US" sz="2400" u="sng" dirty="0">
                <a:latin typeface="Comic Sans MS" panose="030F0702030302020204" pitchFamily="66" charset="0"/>
              </a:rPr>
              <a:t>entire microprocessors</a:t>
            </a:r>
            <a:r>
              <a:rPr lang="en-US" altLang="en-US" sz="2400" dirty="0">
                <a:latin typeface="Comic Sans MS" panose="030F0702030302020204" pitchFamily="66" charset="0"/>
              </a:rPr>
              <a:t>, memory blocks including </a:t>
            </a:r>
            <a:r>
              <a:rPr lang="en-US" altLang="en-US" sz="2400" u="sng" dirty="0">
                <a:latin typeface="Comic Sans MS" panose="030F0702030302020204" pitchFamily="66" charset="0"/>
              </a:rPr>
              <a:t>ROM</a:t>
            </a:r>
            <a:r>
              <a:rPr lang="en-US" altLang="en-US" sz="2400" dirty="0">
                <a:latin typeface="Comic Sans MS" panose="030F0702030302020204" pitchFamily="66" charset="0"/>
              </a:rPr>
              <a:t>, </a:t>
            </a:r>
            <a:r>
              <a:rPr lang="en-US" altLang="en-US" sz="2400" u="sng" dirty="0">
                <a:latin typeface="Comic Sans MS" panose="030F0702030302020204" pitchFamily="66" charset="0"/>
              </a:rPr>
              <a:t>RAM</a:t>
            </a:r>
            <a:r>
              <a:rPr lang="en-US" altLang="en-US" sz="2400" dirty="0">
                <a:latin typeface="Comic Sans MS" panose="030F0702030302020204" pitchFamily="66" charset="0"/>
              </a:rPr>
              <a:t>, EEPROM, flash memory and other large building blocks. 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Today’s ASIC are </a:t>
            </a:r>
            <a:r>
              <a:rPr lang="en-US" altLang="en-US" sz="2400" dirty="0">
                <a:solidFill>
                  <a:srgbClr val="FF0000"/>
                </a:solidFill>
                <a:latin typeface="Comic Sans MS" panose="030F0702030302020204" pitchFamily="66" charset="0"/>
              </a:rPr>
              <a:t>SoC </a:t>
            </a:r>
            <a:r>
              <a:rPr lang="en-US" altLang="en-US" sz="2400" dirty="0">
                <a:latin typeface="Comic Sans MS" panose="030F0702030302020204" pitchFamily="66" charset="0"/>
              </a:rPr>
              <a:t>(System on Chip).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Hardware description languages (HDL), such as Verilog or VHDL are used to describe and implement an ASIC.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A9CC58D-821E-477B-9C04-61D5DE612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22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75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75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675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675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675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758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Title 1">
            <a:extLst>
              <a:ext uri="{FF2B5EF4-FFF2-40B4-BE49-F238E27FC236}">
                <a16:creationId xmlns:a16="http://schemas.microsoft.com/office/drawing/2014/main" id="{E7F8F10E-51D6-43A1-83EF-33BAC6F237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129567"/>
          </a:xfrm>
        </p:spPr>
        <p:txBody>
          <a:bodyPr/>
          <a:lstStyle/>
          <a:p>
            <a:pPr algn="ctr"/>
            <a:r>
              <a:rPr lang="en-US" altLang="en-US" b="1" dirty="0">
                <a:solidFill>
                  <a:srgbClr val="273239"/>
                </a:solidFill>
                <a:latin typeface="Comic Sans MS" panose="030F0702030302020204" pitchFamily="66" charset="0"/>
              </a:rPr>
              <a:t>Type of Asics</a:t>
            </a:r>
          </a:p>
        </p:txBody>
      </p:sp>
      <p:pic>
        <p:nvPicPr>
          <p:cNvPr id="26628" name="Picture 5">
            <a:extLst>
              <a:ext uri="{FF2B5EF4-FFF2-40B4-BE49-F238E27FC236}">
                <a16:creationId xmlns:a16="http://schemas.microsoft.com/office/drawing/2014/main" id="{1E0E3FA3-790C-42D3-AA40-4A2D64A1734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1874410"/>
            <a:ext cx="10741065" cy="429821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C64DEE00-7F9F-4263-9202-C4E1C9138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23</a:t>
            </a:fld>
            <a:endParaRPr 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1">
            <a:extLst>
              <a:ext uri="{FF2B5EF4-FFF2-40B4-BE49-F238E27FC236}">
                <a16:creationId xmlns:a16="http://schemas.microsoft.com/office/drawing/2014/main" id="{A46DFF47-2B8E-4135-8973-E9D52B763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1016000"/>
          </a:xfrm>
        </p:spPr>
        <p:txBody>
          <a:bodyPr/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ASIC (Full-custom)</a:t>
            </a:r>
          </a:p>
        </p:txBody>
      </p:sp>
      <p:sp>
        <p:nvSpPr>
          <p:cNvPr id="27651" name="Content Placeholder 2">
            <a:extLst>
              <a:ext uri="{FF2B5EF4-FFF2-40B4-BE49-F238E27FC236}">
                <a16:creationId xmlns:a16="http://schemas.microsoft.com/office/drawing/2014/main" id="{B98B93B8-5D0B-4024-AA73-5A2AE679D81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5596" y="1785570"/>
            <a:ext cx="7463325" cy="5111750"/>
          </a:xfrm>
        </p:spPr>
        <p:txBody>
          <a:bodyPr/>
          <a:lstStyle/>
          <a:p>
            <a:r>
              <a:rPr lang="en-US" altLang="en-US" b="1" dirty="0">
                <a:latin typeface="Comic Sans MS" panose="030F0702030302020204" pitchFamily="66" charset="0"/>
              </a:rPr>
              <a:t>Full-Custom design</a:t>
            </a:r>
          </a:p>
          <a:p>
            <a:pPr lvl="1"/>
            <a:r>
              <a:rPr lang="en-US" altLang="en-US" sz="2000" dirty="0">
                <a:latin typeface="Comic Sans MS" panose="030F0702030302020204" pitchFamily="66" charset="0"/>
              </a:rPr>
              <a:t>A methodology for designing integrated circuits by </a:t>
            </a:r>
            <a:r>
              <a:rPr lang="en-US" altLang="en-US" sz="2000" dirty="0">
                <a:solidFill>
                  <a:srgbClr val="008000"/>
                </a:solidFill>
                <a:latin typeface="Comic Sans MS" panose="030F0702030302020204" pitchFamily="66" charset="0"/>
              </a:rPr>
              <a:t>specifying the layout of each individual transistor </a:t>
            </a:r>
            <a:r>
              <a:rPr lang="en-US" altLang="en-US" sz="2000" dirty="0">
                <a:latin typeface="Comic Sans MS" panose="030F0702030302020204" pitchFamily="66" charset="0"/>
              </a:rPr>
              <a:t>and the interconnections between them. </a:t>
            </a:r>
          </a:p>
          <a:p>
            <a:pPr lvl="1"/>
            <a:r>
              <a:rPr lang="en-US" altLang="en-US" sz="2000" dirty="0">
                <a:latin typeface="Comic Sans MS" panose="030F0702030302020204" pitchFamily="66" charset="0"/>
              </a:rPr>
              <a:t>Advantages:</a:t>
            </a:r>
          </a:p>
          <a:p>
            <a:pPr lvl="2"/>
            <a:r>
              <a:rPr lang="en-US" altLang="en-US" sz="1600" dirty="0">
                <a:latin typeface="Comic Sans MS" panose="030F0702030302020204" pitchFamily="66" charset="0"/>
              </a:rPr>
              <a:t>Maximizes the performance of the chip</a:t>
            </a:r>
          </a:p>
          <a:p>
            <a:pPr lvl="2"/>
            <a:r>
              <a:rPr lang="en-US" altLang="en-US" sz="1600" dirty="0">
                <a:latin typeface="Comic Sans MS" panose="030F0702030302020204" pitchFamily="66" charset="0"/>
              </a:rPr>
              <a:t>Minimizes its area</a:t>
            </a:r>
          </a:p>
          <a:p>
            <a:pPr lvl="2"/>
            <a:r>
              <a:rPr lang="en-US" altLang="en-US" sz="1600" dirty="0">
                <a:latin typeface="Comic Sans MS" panose="030F0702030302020204" pitchFamily="66" charset="0"/>
              </a:rPr>
              <a:t>Ability to integrate analog components</a:t>
            </a:r>
          </a:p>
          <a:p>
            <a:pPr lvl="1"/>
            <a:r>
              <a:rPr lang="en-US" altLang="en-US" sz="2000" dirty="0">
                <a:latin typeface="Comic Sans MS" panose="030F0702030302020204" pitchFamily="66" charset="0"/>
              </a:rPr>
              <a:t>Disadvantages </a:t>
            </a:r>
          </a:p>
          <a:p>
            <a:pPr lvl="2"/>
            <a:r>
              <a:rPr lang="en-US" altLang="en-US" sz="1600" dirty="0">
                <a:latin typeface="Comic Sans MS" panose="030F0702030302020204" pitchFamily="66" charset="0"/>
              </a:rPr>
              <a:t>Increased manufacturing and design time</a:t>
            </a:r>
          </a:p>
          <a:p>
            <a:pPr lvl="2"/>
            <a:r>
              <a:rPr lang="en-US" altLang="en-US" sz="1600" dirty="0">
                <a:latin typeface="Comic Sans MS" panose="030F0702030302020204" pitchFamily="66" charset="0"/>
              </a:rPr>
              <a:t>Non-recurring</a:t>
            </a:r>
          </a:p>
          <a:p>
            <a:pPr lvl="2"/>
            <a:r>
              <a:rPr lang="en-US" altLang="en-US" sz="1600" dirty="0">
                <a:latin typeface="Comic Sans MS" panose="030F0702030302020204" pitchFamily="66" charset="0"/>
              </a:rPr>
              <a:t>Much </a:t>
            </a:r>
            <a:r>
              <a:rPr lang="en-US" altLang="en-US" sz="1600" dirty="0">
                <a:solidFill>
                  <a:srgbClr val="0000FF"/>
                </a:solidFill>
                <a:latin typeface="Comic Sans MS" panose="030F0702030302020204" pitchFamily="66" charset="0"/>
              </a:rPr>
              <a:t>higher skill</a:t>
            </a:r>
            <a:r>
              <a:rPr lang="en-US" altLang="en-US" sz="1600" dirty="0">
                <a:latin typeface="Comic Sans MS" panose="030F0702030302020204" pitchFamily="66" charset="0"/>
              </a:rPr>
              <a:t> requirement on the part of the design team.</a:t>
            </a:r>
          </a:p>
          <a:p>
            <a:pPr lvl="2"/>
            <a:r>
              <a:rPr lang="en-US" altLang="en-US" sz="1600" dirty="0">
                <a:latin typeface="Comic Sans MS" panose="030F0702030302020204" pitchFamily="66" charset="0"/>
              </a:rPr>
              <a:t>It is not cost-effective when generation rate is low.</a:t>
            </a:r>
          </a:p>
        </p:txBody>
      </p:sp>
      <p:pic>
        <p:nvPicPr>
          <p:cNvPr id="27653" name="Picture 2" descr="Image result">
            <a:extLst>
              <a:ext uri="{FF2B5EF4-FFF2-40B4-BE49-F238E27FC236}">
                <a16:creationId xmlns:a16="http://schemas.microsoft.com/office/drawing/2014/main" id="{D250C2F1-3935-418C-B258-2A17236072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20125" y="2081334"/>
            <a:ext cx="3240088" cy="3232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B4CA1A5A-BC4D-49D7-A5D9-1DDF16C18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24</a:t>
            </a:fld>
            <a:endParaRPr 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E2B855BC-8B6C-46EE-93CD-AC4E41B6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ASIC (Standard Cell)</a:t>
            </a:r>
          </a:p>
        </p:txBody>
      </p:sp>
      <p:sp>
        <p:nvSpPr>
          <p:cNvPr id="70659" name="Content Placeholder 2">
            <a:extLst>
              <a:ext uri="{FF2B5EF4-FFF2-40B4-BE49-F238E27FC236}">
                <a16:creationId xmlns:a16="http://schemas.microsoft.com/office/drawing/2014/main" id="{886B72F7-6AB6-4C1D-AE53-0D230900B3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416" y="1761147"/>
            <a:ext cx="7795846" cy="4237772"/>
          </a:xfrm>
        </p:spPr>
        <p:txBody>
          <a:bodyPr>
            <a:normAutofit/>
          </a:bodyPr>
          <a:lstStyle/>
          <a:p>
            <a:r>
              <a:rPr lang="en-US" altLang="en-US" sz="1900" dirty="0">
                <a:solidFill>
                  <a:srgbClr val="0000FF"/>
                </a:solidFill>
                <a:latin typeface="Comic Sans MS" panose="030F0702030302020204" pitchFamily="66" charset="0"/>
              </a:rPr>
              <a:t>Library of cells </a:t>
            </a:r>
            <a:r>
              <a:rPr lang="en-US" altLang="en-US" sz="1900" dirty="0">
                <a:latin typeface="Comic Sans MS" panose="030F0702030302020204" pitchFamily="66" charset="0"/>
              </a:rPr>
              <a:t>that implement different gates (e.g., NAND, NOR, XOR) </a:t>
            </a:r>
          </a:p>
          <a:p>
            <a:r>
              <a:rPr lang="en-US" altLang="en-US" sz="1900" dirty="0">
                <a:latin typeface="Comic Sans MS" panose="030F0702030302020204" pitchFamily="66" charset="0"/>
              </a:rPr>
              <a:t>A standard cell is </a:t>
            </a:r>
            <a:r>
              <a:rPr lang="en-US" altLang="en-US" sz="1900" dirty="0">
                <a:solidFill>
                  <a:srgbClr val="00B0F0"/>
                </a:solidFill>
                <a:latin typeface="Comic Sans MS" panose="030F0702030302020204" pitchFamily="66" charset="0"/>
              </a:rPr>
              <a:t>a group of transistor </a:t>
            </a:r>
            <a:r>
              <a:rPr lang="en-US" altLang="en-US" sz="1900" dirty="0">
                <a:latin typeface="Comic Sans MS" panose="030F0702030302020204" pitchFamily="66" charset="0"/>
              </a:rPr>
              <a:t>and interconnect structures that provides a logic gates (e.g., NAND, NOR, XOR) or a storage function (flipflop or latch). </a:t>
            </a:r>
          </a:p>
          <a:p>
            <a:r>
              <a:rPr lang="en-US" altLang="en-US" sz="1900" dirty="0">
                <a:latin typeface="Comic Sans MS" panose="030F0702030302020204" pitchFamily="66" charset="0"/>
              </a:rPr>
              <a:t>Initially RTL (Register Transfer Language) description of the design is written</a:t>
            </a:r>
          </a:p>
          <a:p>
            <a:r>
              <a:rPr lang="en-US" altLang="en-US" sz="1900" dirty="0">
                <a:latin typeface="Comic Sans MS" panose="030F0702030302020204" pitchFamily="66" charset="0"/>
              </a:rPr>
              <a:t>Then it is </a:t>
            </a:r>
            <a:r>
              <a:rPr lang="en-US" altLang="en-US" sz="1900" dirty="0">
                <a:solidFill>
                  <a:srgbClr val="008000"/>
                </a:solidFill>
                <a:latin typeface="Comic Sans MS" panose="030F0702030302020204" pitchFamily="66" charset="0"/>
              </a:rPr>
              <a:t>synthesized</a:t>
            </a:r>
            <a:r>
              <a:rPr lang="en-US" altLang="en-US" sz="1900" dirty="0">
                <a:latin typeface="Comic Sans MS" panose="030F0702030302020204" pitchFamily="66" charset="0"/>
              </a:rPr>
              <a:t> based on technology specific Standard cell libraries.</a:t>
            </a:r>
          </a:p>
          <a:p>
            <a:r>
              <a:rPr lang="en-US" altLang="en-US" sz="1900" dirty="0">
                <a:latin typeface="Comic Sans MS" panose="030F0702030302020204" pitchFamily="66" charset="0"/>
              </a:rPr>
              <a:t>Standard cells are then used in the design by being placed in rows and </a:t>
            </a:r>
            <a:r>
              <a:rPr lang="en-US" altLang="en-US" sz="1900" dirty="0">
                <a:solidFill>
                  <a:srgbClr val="008000"/>
                </a:solidFill>
                <a:latin typeface="Comic Sans MS" panose="030F0702030302020204" pitchFamily="66" charset="0"/>
              </a:rPr>
              <a:t>wired together </a:t>
            </a:r>
            <a:r>
              <a:rPr lang="en-US" altLang="en-US" sz="1900" dirty="0">
                <a:latin typeface="Comic Sans MS" panose="030F0702030302020204" pitchFamily="66" charset="0"/>
              </a:rPr>
              <a:t>using ‘</a:t>
            </a:r>
            <a:r>
              <a:rPr lang="en-US" altLang="en-US" sz="1900" dirty="0">
                <a:solidFill>
                  <a:srgbClr val="0000FF"/>
                </a:solidFill>
                <a:latin typeface="Comic Sans MS" panose="030F0702030302020204" pitchFamily="66" charset="0"/>
              </a:rPr>
              <a:t>place and route</a:t>
            </a:r>
            <a:r>
              <a:rPr lang="en-US" altLang="en-US" sz="1900" dirty="0">
                <a:latin typeface="Comic Sans MS" panose="030F0702030302020204" pitchFamily="66" charset="0"/>
              </a:rPr>
              <a:t>’ CAD tools. </a:t>
            </a:r>
          </a:p>
          <a:p>
            <a:endParaRPr lang="en-US" altLang="en-US" sz="1900" dirty="0">
              <a:latin typeface="Comic Sans MS" panose="030F0702030302020204" pitchFamily="66" charset="0"/>
            </a:endParaRPr>
          </a:p>
        </p:txBody>
      </p:sp>
      <p:pic>
        <p:nvPicPr>
          <p:cNvPr id="70660" name="Picture 4">
            <a:extLst>
              <a:ext uri="{FF2B5EF4-FFF2-40B4-BE49-F238E27FC236}">
                <a16:creationId xmlns:a16="http://schemas.microsoft.com/office/drawing/2014/main" id="{6DADC60B-6CAC-41E1-A0D0-FC1C04FEC5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53649" y="2446551"/>
            <a:ext cx="3586623" cy="28669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3F76AA2A-C25C-46E6-B01D-838157526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06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066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06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7065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706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706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 nodeType="clickPar">
                      <p:stCondLst>
                        <p:cond delay="indefinite"/>
                      </p:stCondLst>
                      <p:childTnLst>
                        <p:par>
                          <p:cTn id="3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8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06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>
            <a:extLst>
              <a:ext uri="{FF2B5EF4-FFF2-40B4-BE49-F238E27FC236}">
                <a16:creationId xmlns:a16="http://schemas.microsoft.com/office/drawing/2014/main" id="{E2B855BC-8B6C-46EE-93CD-AC4E41B65A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ASIC (Standard Cell)</a:t>
            </a:r>
          </a:p>
        </p:txBody>
      </p:sp>
      <p:pic>
        <p:nvPicPr>
          <p:cNvPr id="7" name="Picture 4">
            <a:extLst>
              <a:ext uri="{FF2B5EF4-FFF2-40B4-BE49-F238E27FC236}">
                <a16:creationId xmlns:a16="http://schemas.microsoft.com/office/drawing/2014/main" id="{1F957650-2CCF-4064-9D6D-9F0A99D4FA3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90118" y="1690688"/>
            <a:ext cx="7811764" cy="4802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9763F192-432D-4BA8-A538-D4E45BFC7E6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3388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Title 1">
            <a:extLst>
              <a:ext uri="{FF2B5EF4-FFF2-40B4-BE49-F238E27FC236}">
                <a16:creationId xmlns:a16="http://schemas.microsoft.com/office/drawing/2014/main" id="{D509CDEA-1FE5-4224-A49C-07A68E7942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ASIC (Gate Array)</a:t>
            </a:r>
          </a:p>
        </p:txBody>
      </p:sp>
      <p:sp>
        <p:nvSpPr>
          <p:cNvPr id="30723" name="Content Placeholder 2">
            <a:extLst>
              <a:ext uri="{FF2B5EF4-FFF2-40B4-BE49-F238E27FC236}">
                <a16:creationId xmlns:a16="http://schemas.microsoft.com/office/drawing/2014/main" id="{99BF6555-D7E6-47B2-96B1-96E0B3CDC0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8368" y="1829214"/>
            <a:ext cx="6459416" cy="5111750"/>
          </a:xfrm>
        </p:spPr>
        <p:txBody>
          <a:bodyPr/>
          <a:lstStyle/>
          <a:p>
            <a:r>
              <a:rPr lang="en-US" altLang="en-US" sz="2300" dirty="0">
                <a:latin typeface="Comic Sans MS" panose="030F0702030302020204" pitchFamily="66" charset="0"/>
              </a:rPr>
              <a:t>There is a </a:t>
            </a:r>
            <a:r>
              <a:rPr lang="en-US" altLang="en-US" sz="2300" dirty="0">
                <a:solidFill>
                  <a:srgbClr val="0000FF"/>
                </a:solidFill>
                <a:latin typeface="Comic Sans MS" panose="030F0702030302020204" pitchFamily="66" charset="0"/>
              </a:rPr>
              <a:t>fabricated array of And or </a:t>
            </a:r>
            <a:r>
              <a:rPr lang="en-US" altLang="en-US" sz="2300" dirty="0" err="1">
                <a:solidFill>
                  <a:srgbClr val="0000FF"/>
                </a:solidFill>
                <a:latin typeface="Comic Sans MS" panose="030F0702030302020204" pitchFamily="66" charset="0"/>
              </a:rPr>
              <a:t>OR</a:t>
            </a:r>
            <a:r>
              <a:rPr lang="en-US" altLang="en-US" sz="2300" dirty="0">
                <a:solidFill>
                  <a:srgbClr val="0000FF"/>
                </a:solidFill>
                <a:latin typeface="Comic Sans MS" panose="030F0702030302020204" pitchFamily="66" charset="0"/>
              </a:rPr>
              <a:t> gates </a:t>
            </a:r>
            <a:r>
              <a:rPr lang="en-US" altLang="en-US" sz="2300" dirty="0">
                <a:latin typeface="Comic Sans MS" panose="030F0702030302020204" pitchFamily="66" charset="0"/>
              </a:rPr>
              <a:t>at regular </a:t>
            </a:r>
            <a:r>
              <a:rPr lang="en-US" altLang="en-US" sz="2300" u="sng" dirty="0">
                <a:latin typeface="Comic Sans MS" panose="030F0702030302020204" pitchFamily="66" charset="0"/>
              </a:rPr>
              <a:t>predefined positions</a:t>
            </a:r>
            <a:r>
              <a:rPr lang="en-US" altLang="en-US" sz="2300" dirty="0">
                <a:latin typeface="Comic Sans MS" panose="030F0702030302020204" pitchFamily="66" charset="0"/>
              </a:rPr>
              <a:t> and manufactured on a wafer (master slice). </a:t>
            </a:r>
          </a:p>
          <a:p>
            <a:r>
              <a:rPr lang="en-US" altLang="en-US" sz="2300" dirty="0">
                <a:latin typeface="Comic Sans MS" panose="030F0702030302020204" pitchFamily="66" charset="0"/>
              </a:rPr>
              <a:t>Gate array </a:t>
            </a:r>
            <a:r>
              <a:rPr lang="en-US" alt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master slices </a:t>
            </a:r>
            <a:r>
              <a:rPr lang="en-US" altLang="en-US" sz="2300" dirty="0">
                <a:latin typeface="Comic Sans MS" panose="030F0702030302020204" pitchFamily="66" charset="0"/>
              </a:rPr>
              <a:t>are usually prefabricated in large quantities regardless of customer orders.</a:t>
            </a:r>
          </a:p>
          <a:p>
            <a:r>
              <a:rPr lang="en-US" altLang="en-US" sz="2300" dirty="0">
                <a:latin typeface="Comic Sans MS" panose="030F0702030302020204" pitchFamily="66" charset="0"/>
              </a:rPr>
              <a:t>We have to </a:t>
            </a:r>
            <a:r>
              <a:rPr lang="en-US" altLang="en-US" sz="2300" dirty="0">
                <a:solidFill>
                  <a:srgbClr val="0070C0"/>
                </a:solidFill>
                <a:latin typeface="Comic Sans MS" panose="030F0702030302020204" pitchFamily="66" charset="0"/>
              </a:rPr>
              <a:t>design the layout only for the interconnects.</a:t>
            </a:r>
          </a:p>
          <a:p>
            <a:r>
              <a:rPr lang="en-US" altLang="en-US" sz="2300" dirty="0">
                <a:latin typeface="Comic Sans MS" panose="030F0702030302020204" pitchFamily="66" charset="0"/>
              </a:rPr>
              <a:t>An application circuit must be built on a gate array that has </a:t>
            </a:r>
            <a:r>
              <a:rPr lang="en-US" altLang="en-US" sz="2300" dirty="0">
                <a:solidFill>
                  <a:srgbClr val="FF0000"/>
                </a:solidFill>
                <a:latin typeface="Comic Sans MS" panose="030F0702030302020204" pitchFamily="66" charset="0"/>
              </a:rPr>
              <a:t>enough</a:t>
            </a:r>
            <a:r>
              <a:rPr lang="en-US" altLang="en-US" sz="2300" dirty="0">
                <a:solidFill>
                  <a:srgbClr val="009900"/>
                </a:solidFill>
                <a:latin typeface="Comic Sans MS" panose="030F0702030302020204" pitchFamily="66" charset="0"/>
              </a:rPr>
              <a:t> gates, wiring and I/O </a:t>
            </a:r>
            <a:r>
              <a:rPr lang="en-US" altLang="en-US" sz="2300" dirty="0">
                <a:latin typeface="Comic Sans MS" panose="030F0702030302020204" pitchFamily="66" charset="0"/>
              </a:rPr>
              <a:t>pins.</a:t>
            </a:r>
          </a:p>
          <a:p>
            <a:endParaRPr lang="en-US" altLang="en-US" dirty="0">
              <a:latin typeface="Comic Sans MS" panose="030F0702030302020204" pitchFamily="66" charset="0"/>
            </a:endParaRPr>
          </a:p>
        </p:txBody>
      </p:sp>
      <p:pic>
        <p:nvPicPr>
          <p:cNvPr id="30725" name="Picture 2" descr="Image result for gate array asic">
            <a:extLst>
              <a:ext uri="{FF2B5EF4-FFF2-40B4-BE49-F238E27FC236}">
                <a16:creationId xmlns:a16="http://schemas.microsoft.com/office/drawing/2014/main" id="{C8E9B344-802A-44FF-A561-C1C7B10753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7616" y="1829214"/>
            <a:ext cx="4689474" cy="37750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BD228D2-D661-4374-85A2-97A3AC5BA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27</a:t>
            </a:fld>
            <a:endParaRPr 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6" name="Title 1">
            <a:extLst>
              <a:ext uri="{FF2B5EF4-FFF2-40B4-BE49-F238E27FC236}">
                <a16:creationId xmlns:a16="http://schemas.microsoft.com/office/drawing/2014/main" id="{D188A385-920B-4670-8B32-6A1440BF69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Standard Cell vs. Gate Array</a:t>
            </a:r>
          </a:p>
        </p:txBody>
      </p:sp>
      <p:sp>
        <p:nvSpPr>
          <p:cNvPr id="31747" name="Content Placeholder 2">
            <a:extLst>
              <a:ext uri="{FF2B5EF4-FFF2-40B4-BE49-F238E27FC236}">
                <a16:creationId xmlns:a16="http://schemas.microsoft.com/office/drawing/2014/main" id="{D0F9827F-DEB6-4C55-80FA-F2F82A9EC00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/>
          <a:lstStyle/>
          <a:p>
            <a:r>
              <a:rPr lang="en-US" altLang="en-US" dirty="0">
                <a:latin typeface="Comic Sans MS" panose="030F0702030302020204" pitchFamily="66" charset="0"/>
              </a:rPr>
              <a:t>The standard cell has </a:t>
            </a:r>
            <a:r>
              <a:rPr lang="en-US" altLang="en-US" dirty="0">
                <a:solidFill>
                  <a:srgbClr val="FF0000"/>
                </a:solidFill>
                <a:latin typeface="Comic Sans MS" panose="030F0702030302020204" pitchFamily="66" charset="0"/>
              </a:rPr>
              <a:t>variable cell and wiring channel width</a:t>
            </a:r>
            <a:r>
              <a:rPr lang="en-US" altLang="en-US" dirty="0">
                <a:latin typeface="Comic Sans MS" panose="030F0702030302020204" pitchFamily="66" charset="0"/>
              </a:rPr>
              <a:t>, whereas both are </a:t>
            </a:r>
            <a:r>
              <a:rPr lang="en-US" altLang="en-US" dirty="0">
                <a:solidFill>
                  <a:srgbClr val="008000"/>
                </a:solidFill>
                <a:latin typeface="Comic Sans MS" panose="030F0702030302020204" pitchFamily="66" charset="0"/>
              </a:rPr>
              <a:t>fixed</a:t>
            </a:r>
            <a:r>
              <a:rPr lang="en-US" altLang="en-US" dirty="0">
                <a:latin typeface="Comic Sans MS" panose="030F0702030302020204" pitchFamily="66" charset="0"/>
              </a:rPr>
              <a:t> in the gate array. </a:t>
            </a:r>
          </a:p>
          <a:p>
            <a:endParaRPr lang="en-US" altLang="en-US" dirty="0">
              <a:latin typeface="Comic Sans MS" panose="030F0702030302020204" pitchFamily="66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123D7D50-5116-4DB5-9BB0-31A4412578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28</a:t>
            </a:fld>
            <a:endParaRPr lang="en-US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Title 1">
            <a:extLst>
              <a:ext uri="{FF2B5EF4-FFF2-40B4-BE49-F238E27FC236}">
                <a16:creationId xmlns:a16="http://schemas.microsoft.com/office/drawing/2014/main" id="{1938C37A-C6F5-4E58-A69A-11724AF112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ASIC (FPGA)</a:t>
            </a:r>
          </a:p>
        </p:txBody>
      </p:sp>
      <p:sp>
        <p:nvSpPr>
          <p:cNvPr id="32771" name="Content Placeholder 2">
            <a:extLst>
              <a:ext uri="{FF2B5EF4-FFF2-40B4-BE49-F238E27FC236}">
                <a16:creationId xmlns:a16="http://schemas.microsoft.com/office/drawing/2014/main" id="{ADE618D1-D2E6-44C4-B90F-5F9027AB5E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>
                <a:latin typeface="Comic Sans MS" panose="030F0702030302020204" pitchFamily="66" charset="0"/>
              </a:rPr>
              <a:t>Filed Programmable Gate Array (FPGA): </a:t>
            </a:r>
          </a:p>
          <a:p>
            <a:pPr lvl="1"/>
            <a:r>
              <a:rPr lang="en-US" altLang="en-US" dirty="0">
                <a:latin typeface="Comic Sans MS" panose="030F0702030302020204" pitchFamily="66" charset="0"/>
              </a:rPr>
              <a:t>Semiconductor devices that </a:t>
            </a:r>
            <a:r>
              <a:rPr lang="en-US" altLang="en-US" dirty="0">
                <a:solidFill>
                  <a:srgbClr val="009900"/>
                </a:solidFill>
                <a:latin typeface="Comic Sans MS" panose="030F0702030302020204" pitchFamily="66" charset="0"/>
              </a:rPr>
              <a:t>can be programmed</a:t>
            </a:r>
            <a:r>
              <a:rPr lang="en-US" altLang="en-US" dirty="0">
                <a:latin typeface="Comic Sans MS" panose="030F0702030302020204" pitchFamily="66" charset="0"/>
              </a:rPr>
              <a:t>. </a:t>
            </a:r>
          </a:p>
          <a:p>
            <a:pPr lvl="1"/>
            <a:r>
              <a:rPr lang="en-US" altLang="en-US" dirty="0">
                <a:latin typeface="Comic Sans MS" panose="030F0702030302020204" pitchFamily="66" charset="0"/>
              </a:rPr>
              <a:t>Desired functionality of the FPGA </a:t>
            </a:r>
            <a:r>
              <a:rPr lang="en-US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can be re-programmed</a:t>
            </a:r>
            <a:r>
              <a:rPr lang="en-US" altLang="en-US" dirty="0">
                <a:latin typeface="Comic Sans MS" panose="030F0702030302020204" pitchFamily="66" charset="0"/>
              </a:rPr>
              <a:t> by downloading the reconfiguration into device </a:t>
            </a:r>
          </a:p>
          <a:p>
            <a:pPr lvl="1"/>
            <a:r>
              <a:rPr lang="en-US" altLang="en-US" dirty="0">
                <a:latin typeface="Comic Sans MS" panose="030F0702030302020204" pitchFamily="66" charset="0"/>
              </a:rPr>
              <a:t>The FPGA configuration is specified using </a:t>
            </a:r>
            <a:r>
              <a:rPr lang="en-US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hardware description language </a:t>
            </a:r>
            <a:r>
              <a:rPr lang="en-US" altLang="en-US" dirty="0">
                <a:latin typeface="Comic Sans MS" panose="030F0702030302020204" pitchFamily="66" charset="0"/>
              </a:rPr>
              <a:t>(HDL).</a:t>
            </a:r>
          </a:p>
          <a:p>
            <a:pPr lvl="1"/>
            <a:r>
              <a:rPr lang="en-US" altLang="en-US" dirty="0">
                <a:latin typeface="Comic Sans MS" panose="030F0702030302020204" pitchFamily="66" charset="0"/>
              </a:rPr>
              <a:t>FPGAs can be used to </a:t>
            </a:r>
            <a:r>
              <a:rPr lang="en-US" altLang="en-US" dirty="0">
                <a:solidFill>
                  <a:srgbClr val="008000"/>
                </a:solidFill>
                <a:latin typeface="Comic Sans MS" panose="030F0702030302020204" pitchFamily="66" charset="0"/>
              </a:rPr>
              <a:t>implement any digital system</a:t>
            </a:r>
            <a:r>
              <a:rPr lang="en-US" altLang="en-US" dirty="0">
                <a:latin typeface="Comic Sans MS" panose="030F0702030302020204" pitchFamily="66" charset="0"/>
              </a:rPr>
              <a:t> that an ASIC can perform.  </a:t>
            </a: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281FEFB5-41CA-4843-88F7-89E11A8BD4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29</a:t>
            </a:fld>
            <a:endParaRPr lang="en-US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5C76-619A-43DB-826C-39F88EF5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fontAlgn="base"/>
            <a:r>
              <a:rPr lang="en-US" b="1" dirty="0">
                <a:latin typeface="Comic Sans MS" panose="030F0702030302020204" pitchFamily="66" charset="0"/>
              </a:rPr>
              <a:t>Course Introduction </a:t>
            </a:r>
            <a:br>
              <a:rPr lang="en-US" b="1" dirty="0">
                <a:latin typeface="Comic Sans MS" panose="030F0702030302020204" pitchFamily="66" charset="0"/>
              </a:rPr>
            </a:br>
            <a:r>
              <a:rPr lang="en-US" sz="3200" b="1" i="0" dirty="0">
                <a:effectLst/>
                <a:latin typeface="Comic Sans MS" panose="030F0702030302020204" pitchFamily="66" charset="0"/>
              </a:rPr>
              <a:t>(Computer Aided Design)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D69A3-65CA-4C69-8432-6CBFDF57F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2005012"/>
            <a:ext cx="10515600" cy="4351338"/>
          </a:xfrm>
        </p:spPr>
        <p:txBody>
          <a:bodyPr>
            <a:normAutofit fontScale="92500" lnSpcReduction="20000"/>
          </a:bodyPr>
          <a:lstStyle/>
          <a:p>
            <a:pPr algn="just"/>
            <a:r>
              <a:rPr lang="en-US" dirty="0">
                <a:latin typeface="Comic Sans MS" panose="030F0702030302020204" pitchFamily="66" charset="0"/>
              </a:rPr>
              <a:t>Design methodologies for both combinational and sequential digital systems.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</a:rPr>
              <a:t>Design and implementation of digital systems (Datapath and Controller).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</a:rPr>
              <a:t>Knowledge and use of hardware description languages (HDLs) for system modeling and simulation.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Verilog HDL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VHDL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dirty="0">
                <a:latin typeface="Comic Sans MS" panose="030F0702030302020204" pitchFamily="66" charset="0"/>
              </a:rPr>
              <a:t>System Verilog &amp; </a:t>
            </a:r>
            <a:r>
              <a:rPr lang="en-US" dirty="0" err="1">
                <a:latin typeface="Comic Sans MS" panose="030F0702030302020204" pitchFamily="66" charset="0"/>
              </a:rPr>
              <a:t>SystemC</a:t>
            </a:r>
            <a:endParaRPr lang="en-US" dirty="0">
              <a:latin typeface="Comic Sans MS" panose="030F0702030302020204" pitchFamily="66" charset="0"/>
            </a:endParaRPr>
          </a:p>
          <a:p>
            <a:pPr algn="just"/>
            <a:r>
              <a:rPr lang="en-US" dirty="0">
                <a:latin typeface="Comic Sans MS" panose="030F0702030302020204" pitchFamily="66" charset="0"/>
              </a:rPr>
              <a:t>Implementation of digital systems on reconfigurable programmable logic devices (CPLDs and FPGAs).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</a:rPr>
              <a:t>Hardware Simulation &amp; Synthesis.</a:t>
            </a:r>
          </a:p>
          <a:p>
            <a:pPr algn="just"/>
            <a:endParaRPr lang="en-US" dirty="0">
              <a:latin typeface="Comic Sans MS" panose="030F0702030302020204" pitchFamily="66" charset="0"/>
            </a:endParaRPr>
          </a:p>
          <a:p>
            <a:pPr algn="just"/>
            <a:endParaRPr lang="en-US" dirty="0">
              <a:latin typeface="sofia-pro"/>
            </a:endParaRPr>
          </a:p>
          <a:p>
            <a:pPr algn="just"/>
            <a:endParaRPr lang="en-US" dirty="0">
              <a:latin typeface="sofia-pro"/>
            </a:endParaRPr>
          </a:p>
          <a:p>
            <a:pPr algn="just"/>
            <a:endParaRPr lang="en-US" dirty="0">
              <a:latin typeface="sofia-pro"/>
            </a:endParaRPr>
          </a:p>
          <a:p>
            <a:pPr algn="just"/>
            <a:endParaRPr lang="en-US" dirty="0">
              <a:latin typeface="sofia-pro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B46AA-14DB-4845-BEC0-547C83D1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2130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Title 1">
            <a:extLst>
              <a:ext uri="{FF2B5EF4-FFF2-40B4-BE49-F238E27FC236}">
                <a16:creationId xmlns:a16="http://schemas.microsoft.com/office/drawing/2014/main" id="{5A9106FF-3E59-4C41-AB4C-B11AB6D971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46113"/>
          </a:xfrm>
        </p:spPr>
        <p:txBody>
          <a:bodyPr>
            <a:normAutofit fontScale="90000"/>
          </a:bodyPr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FPGA Architecture </a:t>
            </a:r>
          </a:p>
        </p:txBody>
      </p:sp>
      <p:pic>
        <p:nvPicPr>
          <p:cNvPr id="33796" name="Picture 2" descr="Image result">
            <a:extLst>
              <a:ext uri="{FF2B5EF4-FFF2-40B4-BE49-F238E27FC236}">
                <a16:creationId xmlns:a16="http://schemas.microsoft.com/office/drawing/2014/main" id="{9ED88DA3-44CB-45A3-8733-84940FD36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5500" y="1312984"/>
            <a:ext cx="8001000" cy="5334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3797" name="TextBox 4">
            <a:extLst>
              <a:ext uri="{FF2B5EF4-FFF2-40B4-BE49-F238E27FC236}">
                <a16:creationId xmlns:a16="http://schemas.microsoft.com/office/drawing/2014/main" id="{4E4DDCD6-6C8A-4F8B-ACF5-B790C3603D69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220075" y="5446713"/>
            <a:ext cx="2413000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folHlink"/>
              </a:buClr>
              <a:buSzPct val="60000"/>
              <a:buFont typeface="Wingdings" panose="05000000000000000000" pitchFamily="2" charset="2"/>
              <a:buChar char="n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lr>
                <a:schemeClr val="hlink"/>
              </a:buClr>
              <a:buSzPct val="55000"/>
              <a:buFont typeface="Wingdings" panose="05000000000000000000" pitchFamily="2" charset="2"/>
              <a:buChar char="n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lr>
                <a:schemeClr val="folHlink"/>
              </a:buClr>
              <a:buSzPct val="50000"/>
              <a:buFont typeface="Wingdings" panose="05000000000000000000" pitchFamily="2" charset="2"/>
              <a:buChar char="n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lr>
                <a:schemeClr val="accent2"/>
              </a:buClr>
              <a:buSzPct val="55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50000"/>
              <a:buFont typeface="Wingdings" panose="05000000000000000000" pitchFamily="2" charset="2"/>
              <a:buChar char="n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CLB: 25%</a:t>
            </a:r>
          </a:p>
          <a:p>
            <a:pPr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800"/>
              <a:t>Interconnection: 75%</a:t>
            </a: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A0DF0C79-FFF6-4147-B0D4-AF24F2FFA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30</a:t>
            </a:fld>
            <a:endParaRPr lang="en-US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Title 1">
            <a:extLst>
              <a:ext uri="{FF2B5EF4-FFF2-40B4-BE49-F238E27FC236}">
                <a16:creationId xmlns:a16="http://schemas.microsoft.com/office/drawing/2014/main" id="{0ADE0B62-D508-419C-95D1-433C45D6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FPGA</a:t>
            </a:r>
          </a:p>
        </p:txBody>
      </p:sp>
      <p:sp>
        <p:nvSpPr>
          <p:cNvPr id="75779" name="Content Placeholder 2">
            <a:extLst>
              <a:ext uri="{FF2B5EF4-FFF2-40B4-BE49-F238E27FC236}">
                <a16:creationId xmlns:a16="http://schemas.microsoft.com/office/drawing/2014/main" id="{97D9E2A1-7110-4283-99A8-42C157C09B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9100" y="1866534"/>
            <a:ext cx="11772900" cy="4351338"/>
          </a:xfrm>
        </p:spPr>
        <p:txBody>
          <a:bodyPr/>
          <a:lstStyle/>
          <a:p>
            <a:r>
              <a:rPr lang="en-US" altLang="en-US" dirty="0">
                <a:latin typeface="Comic Sans MS" panose="030F0702030302020204" pitchFamily="66" charset="0"/>
              </a:rPr>
              <a:t>FPGA were introduced in 1985 by </a:t>
            </a:r>
            <a:r>
              <a:rPr lang="en-US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Xilinx</a:t>
            </a:r>
            <a:r>
              <a:rPr lang="en-US" altLang="en-US" dirty="0">
                <a:latin typeface="Comic Sans MS" panose="030F0702030302020204" pitchFamily="66" charset="0"/>
              </a:rPr>
              <a:t> (the XC2064).</a:t>
            </a:r>
          </a:p>
          <a:p>
            <a:r>
              <a:rPr lang="en-US" altLang="en-US" dirty="0">
                <a:latin typeface="Comic Sans MS" panose="030F0702030302020204" pitchFamily="66" charset="0"/>
              </a:rPr>
              <a:t>Consists of an array of programmable logic blocks surrounded by programmable interconnects. </a:t>
            </a:r>
          </a:p>
          <a:p>
            <a:r>
              <a:rPr lang="en-US" altLang="en-US" dirty="0">
                <a:latin typeface="Comic Sans MS" panose="030F0702030302020204" pitchFamily="66" charset="0"/>
              </a:rPr>
              <a:t>Can be </a:t>
            </a:r>
            <a:r>
              <a:rPr lang="en-US" altLang="en-US" dirty="0">
                <a:solidFill>
                  <a:srgbClr val="0000FF"/>
                </a:solidFill>
                <a:latin typeface="Comic Sans MS" panose="030F0702030302020204" pitchFamily="66" charset="0"/>
              </a:rPr>
              <a:t>configured by end-users </a:t>
            </a:r>
            <a:r>
              <a:rPr lang="en-US" altLang="en-US" dirty="0">
                <a:latin typeface="Comic Sans MS" panose="030F0702030302020204" pitchFamily="66" charset="0"/>
              </a:rPr>
              <a:t>to implement specific applications.</a:t>
            </a:r>
          </a:p>
          <a:p>
            <a:r>
              <a:rPr lang="en-US" altLang="en-US" dirty="0">
                <a:latin typeface="Comic Sans MS" panose="030F0702030302020204" pitchFamily="66" charset="0"/>
              </a:rPr>
              <a:t>Capacity up to </a:t>
            </a:r>
            <a:r>
              <a:rPr lang="en-US" altLang="en-US" dirty="0">
                <a:solidFill>
                  <a:srgbClr val="009900"/>
                </a:solidFill>
                <a:latin typeface="Comic Sans MS" panose="030F0702030302020204" pitchFamily="66" charset="0"/>
              </a:rPr>
              <a:t>multi millions logic gates </a:t>
            </a:r>
            <a:r>
              <a:rPr lang="en-US" altLang="en-US" dirty="0">
                <a:latin typeface="Comic Sans MS" panose="030F0702030302020204" pitchFamily="66" charset="0"/>
              </a:rPr>
              <a:t>and speed up to </a:t>
            </a:r>
            <a:r>
              <a:rPr lang="en-US" altLang="en-US" u="sng" dirty="0">
                <a:latin typeface="Comic Sans MS" panose="030F0702030302020204" pitchFamily="66" charset="0"/>
              </a:rPr>
              <a:t>1 GHz. </a:t>
            </a:r>
          </a:p>
          <a:p>
            <a:r>
              <a:rPr lang="en-US" altLang="en-US" dirty="0">
                <a:latin typeface="Comic Sans MS" panose="030F0702030302020204" pitchFamily="66" charset="0"/>
              </a:rPr>
              <a:t>Famous companies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omic Sans MS" panose="030F0702030302020204" pitchFamily="66" charset="0"/>
              </a:rPr>
              <a:t>Xilinx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omic Sans MS" panose="030F0702030302020204" pitchFamily="66" charset="0"/>
              </a:rPr>
              <a:t>Altera (Intel)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 err="1">
                <a:latin typeface="Comic Sans MS" panose="030F0702030302020204" pitchFamily="66" charset="0"/>
              </a:rPr>
              <a:t>Actel</a:t>
            </a:r>
            <a:endParaRPr lang="en-US" altLang="en-US" dirty="0">
              <a:latin typeface="Comic Sans MS" panose="030F0702030302020204" pitchFamily="66" charset="0"/>
            </a:endParaRPr>
          </a:p>
        </p:txBody>
      </p:sp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B5A04879-5557-4513-8DB8-24669A894F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31</a:t>
            </a:fld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757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757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757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757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757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757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757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757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46A3DE-9047-42E1-8105-C41E483979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6"/>
            <a:ext cx="10515600" cy="941388"/>
          </a:xfrm>
        </p:spPr>
        <p:txBody>
          <a:bodyPr>
            <a:normAutofit fontScale="90000"/>
          </a:bodyPr>
          <a:lstStyle/>
          <a:p>
            <a:pPr algn="ctr">
              <a:defRPr/>
            </a:pPr>
            <a:br>
              <a:rPr lang="en-US" b="1" dirty="0">
                <a:latin typeface="Comic Sans MS" panose="030F0702030302020204" pitchFamily="66" charset="0"/>
              </a:rPr>
            </a:br>
            <a:r>
              <a:rPr lang="en-US" b="1" dirty="0">
                <a:latin typeface="Comic Sans MS" panose="030F0702030302020204" pitchFamily="66" charset="0"/>
              </a:rPr>
              <a:t>FPGA vs. Microcontroller</a:t>
            </a:r>
            <a:br>
              <a:rPr lang="en-US" b="1" dirty="0">
                <a:latin typeface="Comic Sans MS" panose="030F0702030302020204" pitchFamily="66" charset="0"/>
              </a:rPr>
            </a:b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35843" name="Text Placeholder 4">
            <a:extLst>
              <a:ext uri="{FF2B5EF4-FFF2-40B4-BE49-F238E27FC236}">
                <a16:creationId xmlns:a16="http://schemas.microsoft.com/office/drawing/2014/main" id="{CB0C1623-107F-4C8C-AA9F-B807C76BC96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025770" y="914402"/>
            <a:ext cx="4981332" cy="941387"/>
          </a:xfrm>
        </p:spPr>
        <p:txBody>
          <a:bodyPr>
            <a:normAutofit/>
          </a:bodyPr>
          <a:lstStyle/>
          <a:p>
            <a:r>
              <a:rPr lang="en-US" altLang="en-US" dirty="0">
                <a:latin typeface="Comic Sans MS" panose="030F0702030302020204" pitchFamily="66" charset="0"/>
              </a:rPr>
              <a:t>FPGA advantages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34B25AC-0E87-4D63-B258-CD14D6FC14CE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Implement “any” functionality</a:t>
            </a: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0-100x performance for suitable tasks</a:t>
            </a: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Multicore design available </a:t>
            </a: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Testing circuit is easy</a:t>
            </a: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Easy reconfigurable </a:t>
            </a:r>
          </a:p>
          <a:p>
            <a:pPr>
              <a:defRPr/>
            </a:pPr>
            <a:r>
              <a:rPr lang="en-US" sz="2400" dirty="0">
                <a:latin typeface="Comic Sans MS" panose="030F0702030302020204" pitchFamily="66" charset="0"/>
              </a:rPr>
              <a:t>Parallel processing </a:t>
            </a:r>
          </a:p>
          <a:p>
            <a:pPr lvl="1">
              <a:buFont typeface="Wingdings" panose="05000000000000000000" pitchFamily="2" charset="2"/>
              <a:buChar char="Ø"/>
              <a:defRPr/>
            </a:pPr>
            <a:r>
              <a:rPr lang="en-US" sz="2000" dirty="0">
                <a:latin typeface="Comic Sans MS" panose="030F0702030302020204" pitchFamily="66" charset="0"/>
              </a:rPr>
              <a:t>One FPGA can configured to be 200 atmega32 </a:t>
            </a:r>
          </a:p>
          <a:p>
            <a:pPr>
              <a:defRPr/>
            </a:pPr>
            <a:endParaRPr lang="en-US" sz="2400" dirty="0">
              <a:latin typeface="Comic Sans MS" panose="030F0702030302020204" pitchFamily="66" charset="0"/>
            </a:endParaRPr>
          </a:p>
          <a:p>
            <a:pPr>
              <a:defRPr/>
            </a:pPr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D7F61DC1-2D0C-4225-A5BD-2C710577051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311901" y="1004887"/>
            <a:ext cx="4854330" cy="941388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dirty="0">
                <a:latin typeface="Comic Sans MS" panose="030F0702030302020204" pitchFamily="66" charset="0"/>
              </a:rPr>
              <a:t>Microcontroller advantages</a:t>
            </a:r>
          </a:p>
        </p:txBody>
      </p:sp>
      <p:sp>
        <p:nvSpPr>
          <p:cNvPr id="35846" name="Content Placeholder 7">
            <a:extLst>
              <a:ext uri="{FF2B5EF4-FFF2-40B4-BE49-F238E27FC236}">
                <a16:creationId xmlns:a16="http://schemas.microsoft.com/office/drawing/2014/main" id="{A3D2B15D-14A3-46DA-873C-C1714B7FFF7B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/>
          </a:bodyPr>
          <a:lstStyle/>
          <a:p>
            <a:r>
              <a:rPr lang="en-US" altLang="en-US" sz="2400" dirty="0">
                <a:latin typeface="Comic Sans MS" panose="030F0702030302020204" pitchFamily="66" charset="0"/>
              </a:rPr>
              <a:t>Datasheet available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Drivers, code, examples available on the Internet</a:t>
            </a:r>
          </a:p>
          <a:p>
            <a:r>
              <a:rPr lang="en-US" altLang="en-US" sz="2400" dirty="0">
                <a:latin typeface="Comic Sans MS" panose="030F0702030302020204" pitchFamily="66" charset="0"/>
              </a:rPr>
              <a:t>Implementing the circuit on the breadboards </a:t>
            </a:r>
          </a:p>
          <a:p>
            <a:endParaRPr lang="en-US" altLang="en-US" sz="2400" dirty="0">
              <a:latin typeface="Comic Sans MS" panose="030F0702030302020204" pitchFamily="66" charset="0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FF41F6A-948D-465B-88F3-A26605606A5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32</a:t>
            </a:fld>
            <a:endParaRPr lang="en-US" dirty="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Title 1">
            <a:extLst>
              <a:ext uri="{FF2B5EF4-FFF2-40B4-BE49-F238E27FC236}">
                <a16:creationId xmlns:a16="http://schemas.microsoft.com/office/drawing/2014/main" id="{9690A8CF-8D5A-4D1C-A78D-7786BA8BF5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84176"/>
            <a:ext cx="10750061" cy="523875"/>
          </a:xfrm>
        </p:spPr>
        <p:txBody>
          <a:bodyPr>
            <a:noAutofit/>
          </a:bodyPr>
          <a:lstStyle/>
          <a:p>
            <a:pPr algn="ctr"/>
            <a:r>
              <a:rPr lang="en-US" altLang="en-US" sz="3200" b="1" dirty="0">
                <a:latin typeface="Comic Sans MS" panose="030F0702030302020204" pitchFamily="66" charset="0"/>
              </a:rPr>
              <a:t>Different perspectives in the hardware design</a:t>
            </a:r>
          </a:p>
        </p:txBody>
      </p:sp>
      <p:grpSp>
        <p:nvGrpSpPr>
          <p:cNvPr id="36868" name="Group 4">
            <a:extLst>
              <a:ext uri="{FF2B5EF4-FFF2-40B4-BE49-F238E27FC236}">
                <a16:creationId xmlns:a16="http://schemas.microsoft.com/office/drawing/2014/main" id="{8804D50F-7237-4410-8E6E-7249F4452471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3035300" y="1397000"/>
            <a:ext cx="6121400" cy="4959350"/>
            <a:chOff x="884" y="799"/>
            <a:chExt cx="3481" cy="2820"/>
          </a:xfrm>
        </p:grpSpPr>
        <p:sp>
          <p:nvSpPr>
            <p:cNvPr id="36869" name="AutoShape 3">
              <a:extLst>
                <a:ext uri="{FF2B5EF4-FFF2-40B4-BE49-F238E27FC236}">
                  <a16:creationId xmlns:a16="http://schemas.microsoft.com/office/drawing/2014/main" id="{14AAE82B-243E-407B-BC08-2635F696EEA2}"/>
                </a:ext>
              </a:extLst>
            </p:cNvPr>
            <p:cNvSpPr>
              <a:spLocks noChangeAspect="1" noChangeArrowheads="1" noTextEdit="1"/>
            </p:cNvSpPr>
            <p:nvPr/>
          </p:nvSpPr>
          <p:spPr bwMode="auto">
            <a:xfrm>
              <a:off x="884" y="799"/>
              <a:ext cx="3481" cy="28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  <p:pic>
          <p:nvPicPr>
            <p:cNvPr id="36870" name="Picture 5">
              <a:extLst>
                <a:ext uri="{FF2B5EF4-FFF2-40B4-BE49-F238E27FC236}">
                  <a16:creationId xmlns:a16="http://schemas.microsoft.com/office/drawing/2014/main" id="{78435474-8E6D-4045-836B-48F39EBC4265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84" y="799"/>
              <a:ext cx="3487" cy="28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17BC613E-9E54-4110-8305-775154FE4F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33</a:t>
            </a:fld>
            <a:endParaRPr lang="en-US" dirty="0"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111983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838200" y="1439607"/>
            <a:ext cx="10310446" cy="41549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Model: </a:t>
            </a:r>
          </a:p>
          <a:p>
            <a:endParaRPr lang="en-US" sz="1400" dirty="0">
              <a:solidFill>
                <a:srgbClr val="C00000"/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The model represents that information which is relevant and abstracts away from irrelevant detail. The implication of this is that there may be </a:t>
            </a:r>
            <a:r>
              <a:rPr lang="en-US" sz="2400" b="1" u="sng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several models 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of the </a:t>
            </a:r>
            <a:r>
              <a:rPr lang="en-US" sz="2400" b="1" u="sng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same system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, 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since</a:t>
            </a:r>
            <a:r>
              <a:rPr lang="en-US" sz="2400" dirty="0">
                <a:solidFill>
                  <a:schemeClr val="bg2">
                    <a:lumMod val="75000"/>
                  </a:schemeClr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 </a:t>
            </a:r>
            <a:r>
              <a:rPr lang="en-US" sz="2400" b="1" u="sng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different information</a:t>
            </a:r>
            <a:r>
              <a:rPr lang="en-US" sz="2400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 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is relevant in different contexts.</a:t>
            </a:r>
          </a:p>
          <a:p>
            <a:pPr algn="just"/>
            <a:endParaRPr lang="en-US" sz="14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One kind of model might concentrate on representing the </a:t>
            </a:r>
            <a:r>
              <a:rPr lang="en-US" sz="2400" b="1" u="sng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function of the system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, whereas another kind might represent the way in which the system is composed of </a:t>
            </a:r>
            <a:r>
              <a:rPr lang="en-US" sz="2400" b="1" u="sng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subsystems</a:t>
            </a:r>
            <a:r>
              <a:rPr lang="en-US" sz="2400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.</a:t>
            </a:r>
            <a:endParaRPr lang="en-US" sz="2000" dirty="0">
              <a:solidFill>
                <a:srgbClr val="008000"/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sp>
        <p:nvSpPr>
          <p:cNvPr id="6" name="Slide Number Placeholder 3">
            <a:extLst>
              <a:ext uri="{FF2B5EF4-FFF2-40B4-BE49-F238E27FC236}">
                <a16:creationId xmlns:a16="http://schemas.microsoft.com/office/drawing/2014/main" id="{68798E05-6F9B-40EB-98C0-95A2A9E9FF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871437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27185" y="2692157"/>
            <a:ext cx="4873951" cy="32932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Wingdings" pitchFamily="2" charset="2"/>
              <a:buChar char="ü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The radial axes show the three different domains of modeling. </a:t>
            </a:r>
          </a:p>
          <a:p>
            <a:pPr marL="285750" indent="-285750" algn="just">
              <a:buFont typeface="Wingdings" pitchFamily="2" charset="2"/>
              <a:buChar char="ü"/>
            </a:pPr>
            <a:endParaRPr lang="en-US" sz="16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 algn="just">
              <a:buFont typeface="Wingdings" pitchFamily="2" charset="2"/>
              <a:buChar char="ü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The concentric rings show the levels of abstraction, with the more abstract levels on the outside and more detailed levels toward the center.</a:t>
            </a:r>
          </a:p>
        </p:txBody>
      </p:sp>
      <p:sp>
        <p:nvSpPr>
          <p:cNvPr id="3" name="Rectangle 2"/>
          <p:cNvSpPr/>
          <p:nvPr/>
        </p:nvSpPr>
        <p:spPr>
          <a:xfrm>
            <a:off x="950254" y="1671371"/>
            <a:ext cx="617669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Domains and levels of Modeling (Y-chart)</a:t>
            </a:r>
            <a:endParaRPr lang="en-US" sz="2400" dirty="0">
              <a:solidFill>
                <a:srgbClr val="C00000"/>
              </a:solidFill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2151" y="2692157"/>
            <a:ext cx="6324629" cy="3977204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7185B0E-9F4D-4CE8-99DF-5B064BCF58E8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111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64EB128A-EFEF-4C45-87E3-BCA09A6597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3583990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689949" y="2226900"/>
            <a:ext cx="4644008" cy="39318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 </a:t>
            </a:r>
            <a:r>
              <a:rPr lang="en-US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behavioral</a:t>
            </a: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view describes the functionality of the design in terms of abstract concepts, </a:t>
            </a:r>
            <a:r>
              <a:rPr lang="en-US" b="1" u="sng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independent of any implementation details</a:t>
            </a: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.</a:t>
            </a:r>
          </a:p>
          <a:p>
            <a:pPr marL="171450" indent="-171450" algn="just">
              <a:buFont typeface="Wingdings" pitchFamily="2" charset="2"/>
              <a:buChar char="q"/>
            </a:pPr>
            <a:endParaRPr lang="en-US" sz="12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Building blocks of a behavioral description are </a:t>
            </a:r>
            <a:r>
              <a:rPr lang="en-US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abstract entities </a:t>
            </a: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that </a:t>
            </a:r>
            <a:r>
              <a:rPr lang="en-US" b="1" u="sng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do not represent physical components</a:t>
            </a: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. </a:t>
            </a:r>
          </a:p>
          <a:p>
            <a:pPr marL="171450" indent="-171450" algn="just">
              <a:buFont typeface="Wingdings" pitchFamily="2" charset="2"/>
              <a:buChar char="q"/>
            </a:pPr>
            <a:endParaRPr lang="en-US" sz="11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Each block describes a piece of functionality that takes inputs, processes them and finishes after producing its output. </a:t>
            </a:r>
          </a:p>
          <a:p>
            <a:pPr algn="just"/>
            <a:endParaRPr lang="en-US" sz="105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89949" y="1538644"/>
            <a:ext cx="6058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Domains and levels of Modeling (Y-chart)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10880753" y="2418699"/>
            <a:ext cx="946093" cy="43088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100" dirty="0">
                <a:solidFill>
                  <a:srgbClr val="C00000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Functional</a:t>
            </a:r>
          </a:p>
          <a:p>
            <a:pPr algn="ctr"/>
            <a:r>
              <a:rPr lang="en-US" sz="1100" dirty="0">
                <a:solidFill>
                  <a:srgbClr val="C00000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(Behavioral)</a:t>
            </a:r>
          </a:p>
        </p:txBody>
      </p:sp>
      <p:pic>
        <p:nvPicPr>
          <p:cNvPr id="13" name="Picture 1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391955"/>
            <a:ext cx="6045642" cy="3801764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FFF04BFA-778D-41BC-B788-197F184A54B1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111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E223CE64-51CE-4EAA-8B5E-19EA736482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5348733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838200" y="2624300"/>
            <a:ext cx="5580185" cy="32624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 </a:t>
            </a:r>
            <a:r>
              <a:rPr lang="en-US" sz="2400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structural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view describes the design architecture as a </a:t>
            </a:r>
            <a:r>
              <a:rPr lang="en-US" sz="2400" b="1" u="sng" dirty="0" err="1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netlist</a:t>
            </a:r>
            <a:r>
              <a:rPr lang="en-US" sz="2400" b="1" u="sng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 of lower-level components and their connectivity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.</a:t>
            </a:r>
          </a:p>
          <a:p>
            <a:pPr marL="171450" indent="-171450">
              <a:buFont typeface="Wingdings" pitchFamily="2" charset="2"/>
              <a:buChar char="q"/>
            </a:pPr>
            <a:endParaRPr lang="en-US" sz="14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Building blocks of a structural  description represent </a:t>
            </a:r>
            <a:r>
              <a:rPr lang="en-US" sz="2400" b="1" u="sng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real, physical objects.</a:t>
            </a:r>
            <a:r>
              <a:rPr lang="en-US" sz="2400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 </a:t>
            </a:r>
          </a:p>
          <a:p>
            <a:endParaRPr lang="en-US" sz="24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056053" y="1632420"/>
            <a:ext cx="6058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Domains and levels of Modeling (Y-chart)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114122" y="2933428"/>
            <a:ext cx="844077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Structural</a:t>
            </a:r>
            <a:endParaRPr lang="en-US" sz="12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85462" y="2902742"/>
            <a:ext cx="5036426" cy="3167125"/>
          </a:xfrm>
          <a:prstGeom prst="rect">
            <a:avLst/>
          </a:prstGeom>
        </p:spPr>
      </p:pic>
      <p:sp>
        <p:nvSpPr>
          <p:cNvPr id="12" name="Rectangle 2">
            <a:extLst>
              <a:ext uri="{FF2B5EF4-FFF2-40B4-BE49-F238E27FC236}">
                <a16:creationId xmlns:a16="http://schemas.microsoft.com/office/drawing/2014/main" id="{A2885DD3-D2B7-4ED5-A0B8-ECC3DFF0D00E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111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6CC07BCC-041C-4A26-99BC-C6D7B906A3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1023097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1137675" y="2760311"/>
            <a:ext cx="4279367" cy="378565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Wingdings" pitchFamily="2" charset="2"/>
              <a:buChar char="q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 physical view describes the </a:t>
            </a:r>
            <a:r>
              <a:rPr lang="en-US" sz="2400" b="1" u="sng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spatial layout of the lower-level components on the chip</a:t>
            </a:r>
            <a:r>
              <a:rPr lang="en-US" sz="2400" dirty="0">
                <a:solidFill>
                  <a:srgbClr val="008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. </a:t>
            </a:r>
            <a:endParaRPr lang="fa-IR" sz="2400" dirty="0">
              <a:solidFill>
                <a:srgbClr val="008000"/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endParaRPr lang="fa-IR" sz="2400" dirty="0">
              <a:solidFill>
                <a:srgbClr val="008000"/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285750" indent="-285750" algn="just">
              <a:buFont typeface="Wingdings" pitchFamily="2" charset="2"/>
              <a:buChar char="q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 physical view describes the floor-plan of how the components and their interconnect are placed and routed on the chip.</a:t>
            </a:r>
          </a:p>
        </p:txBody>
      </p:sp>
      <p:sp>
        <p:nvSpPr>
          <p:cNvPr id="3" name="Rectangle 2"/>
          <p:cNvSpPr/>
          <p:nvPr/>
        </p:nvSpPr>
        <p:spPr>
          <a:xfrm>
            <a:off x="1140539" y="1732656"/>
            <a:ext cx="605806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Domains and levels of Modeling (Y-chart)</a:t>
            </a:r>
            <a:endParaRPr lang="en-US" sz="2400" dirty="0">
              <a:solidFill>
                <a:srgbClr val="C00000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969714" y="5910099"/>
            <a:ext cx="832279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1200" dirty="0">
                <a:solidFill>
                  <a:srgbClr val="C00000"/>
                </a:solidFill>
                <a:latin typeface="Cambria" panose="02040503050406030204" pitchFamily="18" charset="0"/>
                <a:cs typeface="Segoe UI Semilight" panose="020B0402040204020203" pitchFamily="34" charset="0"/>
              </a:rPr>
              <a:t>Geometry</a:t>
            </a:r>
            <a:endParaRPr lang="en-US" sz="1200" dirty="0">
              <a:solidFill>
                <a:srgbClr val="C00000"/>
              </a:solidFill>
              <a:latin typeface="Cambria" panose="020405030504060302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2480" y="2449869"/>
            <a:ext cx="6009520" cy="3481681"/>
          </a:xfrm>
          <a:prstGeom prst="rect">
            <a:avLst/>
          </a:prstGeom>
        </p:spPr>
      </p:pic>
      <p:sp>
        <p:nvSpPr>
          <p:cNvPr id="10" name="Rectangle 2">
            <a:extLst>
              <a:ext uri="{FF2B5EF4-FFF2-40B4-BE49-F238E27FC236}">
                <a16:creationId xmlns:a16="http://schemas.microsoft.com/office/drawing/2014/main" id="{E9031327-B95F-4AAC-B57F-F94457DE69C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11119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F44A4852-5350-447F-A790-DF97CB517C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422296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repeatCount="indefinite" fill="remove" grpId="0" nodeType="with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Clr clrSpc="rgb" dir="cw">
                                      <p:cBhvr override="childStyle">
                                        <p:cTn id="6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500" autoRev="1" fill="remove"/>
                                        <p:tgtEl>
                                          <p:spTgt spid="6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0647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1145355" y="1089643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Design Flow: </a:t>
            </a:r>
            <a:endParaRPr 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1829931"/>
            <a:ext cx="5285308" cy="47089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In general, design is the process of moving from a behavioral to a structural (and eventually physical) description at a certain level, implementing the desired functionality through an architecture of subcomponents.</a:t>
            </a:r>
          </a:p>
          <a:p>
            <a:pPr marL="342900" indent="-342900" algn="just">
              <a:buFont typeface="Arial" panose="020B0604020202020204" pitchFamily="34" charset="0"/>
              <a:buChar char="•"/>
            </a:pPr>
            <a:endParaRPr lang="en-US" sz="20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At the next lower level of  abstraction, the subcomponents, in turn, are designed by moving from a behavioral description to a structural (and physical) description of the subcomponent.</a:t>
            </a:r>
          </a:p>
          <a:p>
            <a:pPr algn="just"/>
            <a:endParaRPr lang="en-US" sz="2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23508" y="2029216"/>
            <a:ext cx="5892900" cy="3705713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2BED850-0A3D-4AE4-8CC2-B4D99C0D65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13370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5C76-619A-43DB-826C-39F88EF5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fontAlgn="base"/>
            <a:r>
              <a:rPr lang="en-US" b="1" dirty="0">
                <a:latin typeface="Comic Sans MS" panose="030F0702030302020204" pitchFamily="66" charset="0"/>
              </a:rPr>
              <a:t>Course Introduction </a:t>
            </a:r>
            <a:br>
              <a:rPr lang="en-US" b="1" dirty="0">
                <a:latin typeface="Comic Sans MS" panose="030F0702030302020204" pitchFamily="66" charset="0"/>
              </a:rPr>
            </a:br>
            <a:r>
              <a:rPr lang="en-US" sz="3200" b="1" i="0" dirty="0">
                <a:effectLst/>
                <a:latin typeface="Comic Sans MS" panose="030F0702030302020204" pitchFamily="66" charset="0"/>
              </a:rPr>
              <a:t>(</a:t>
            </a:r>
            <a:r>
              <a:rPr lang="en-US" sz="3200" b="1" i="0" dirty="0" err="1">
                <a:effectLst/>
                <a:latin typeface="Comic Sans MS" panose="030F0702030302020204" pitchFamily="66" charset="0"/>
              </a:rPr>
              <a:t>Softwares</a:t>
            </a:r>
            <a:r>
              <a:rPr lang="en-US" sz="3200" b="1" i="0" dirty="0">
                <a:effectLst/>
                <a:latin typeface="Comic Sans MS" panose="030F0702030302020204" pitchFamily="66" charset="0"/>
              </a:rPr>
              <a:t>)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B46AA-14DB-4845-BEC0-547C83D1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4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6041F9E-D2D4-4062-90E0-BBA2E966A472}"/>
              </a:ext>
            </a:extLst>
          </p:cNvPr>
          <p:cNvSpPr txBox="1"/>
          <p:nvPr/>
        </p:nvSpPr>
        <p:spPr>
          <a:xfrm>
            <a:off x="706316" y="1913731"/>
            <a:ext cx="6093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dirty="0" err="1">
                <a:latin typeface="Comic Sans MS" panose="030F0702030302020204" pitchFamily="66" charset="0"/>
              </a:rPr>
              <a:t>Modelsim</a:t>
            </a:r>
            <a:endParaRPr lang="en-US" altLang="en-US" sz="3200" dirty="0">
              <a:latin typeface="Comic Sans MS" panose="030F0702030302020204" pitchFamily="66" charset="0"/>
            </a:endParaRPr>
          </a:p>
        </p:txBody>
      </p:sp>
      <p:pic>
        <p:nvPicPr>
          <p:cNvPr id="6" name="Picture 2" descr="Image result">
            <a:extLst>
              <a:ext uri="{FF2B5EF4-FFF2-40B4-BE49-F238E27FC236}">
                <a16:creationId xmlns:a16="http://schemas.microsoft.com/office/drawing/2014/main" id="{32487754-0985-478F-80F4-2B90F6AF1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5767" y="2206118"/>
            <a:ext cx="6048375" cy="34401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267418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84990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18942" y="1215026"/>
            <a:ext cx="20553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Design Flow: </a:t>
            </a:r>
            <a:endParaRPr 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838200" y="2061660"/>
            <a:ext cx="10172178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 design flow can be </a:t>
            </a:r>
            <a:r>
              <a:rPr lang="en-US" sz="2400" b="1" u="sng" dirty="0">
                <a:latin typeface="Comic Sans MS" panose="030F0702030302020204" pitchFamily="66" charset="0"/>
                <a:cs typeface="Segoe UI Semilight" panose="020B0402040204020203" pitchFamily="34" charset="0"/>
              </a:rPr>
              <a:t>bottom-up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or </a:t>
            </a:r>
            <a:r>
              <a:rPr lang="en-US" sz="2400" b="1" u="sng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top-down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. </a:t>
            </a:r>
          </a:p>
          <a:p>
            <a:pPr marL="171450" indent="-171450" algn="just">
              <a:buFont typeface="Arial" panose="020B0604020202020204" pitchFamily="34" charset="0"/>
              <a:buChar char="•"/>
            </a:pPr>
            <a:endParaRPr lang="en-US" sz="12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In a </a:t>
            </a:r>
            <a:r>
              <a:rPr lang="en-US" sz="2400" b="1" dirty="0">
                <a:latin typeface="Comic Sans MS" panose="030F0702030302020204" pitchFamily="66" charset="0"/>
                <a:cs typeface="Segoe UI Semilight" panose="020B0402040204020203" pitchFamily="34" charset="0"/>
              </a:rPr>
              <a:t>bottom-up approach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, design moves from the lowest level of abstraction up to the system level by assembling previously designed components such that the desired behavior is achieved at each level.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 algn="just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In a </a:t>
            </a:r>
            <a:r>
              <a:rPr lang="en-US" sz="2400" b="1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top-down approach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, design starts with a specification of the system behavior and moves down in the level of abstraction by mapping the desired behavior at each level onto a set of components and specifying the behavior of each component for the next level.</a:t>
            </a:r>
          </a:p>
        </p:txBody>
      </p:sp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DE395845-70AF-4F29-A5D3-1037A6A5BA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40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65899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635594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15171" y="1046318"/>
            <a:ext cx="553228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Design Flow example (System Level)</a:t>
            </a:r>
            <a:endParaRPr 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8485" y="2233865"/>
            <a:ext cx="2040862" cy="874632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89547" y="1991095"/>
            <a:ext cx="1716531" cy="1623661"/>
          </a:xfrm>
          <a:prstGeom prst="rect">
            <a:avLst/>
          </a:prstGeom>
        </p:spPr>
      </p:pic>
      <p:pic>
        <p:nvPicPr>
          <p:cNvPr id="34" name="Picture 33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17846" y="2584145"/>
            <a:ext cx="371701" cy="452344"/>
          </a:xfrm>
          <a:prstGeom prst="rect">
            <a:avLst/>
          </a:prstGeom>
        </p:spPr>
      </p:pic>
      <p:pic>
        <p:nvPicPr>
          <p:cNvPr id="35" name="Picture 3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213066" y="1827551"/>
            <a:ext cx="371701" cy="452344"/>
          </a:xfrm>
          <a:prstGeom prst="rect">
            <a:avLst/>
          </a:prstGeom>
        </p:spPr>
      </p:pic>
      <p:pic>
        <p:nvPicPr>
          <p:cNvPr id="36" name="Picture 35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58006" y="5104425"/>
            <a:ext cx="371701" cy="452344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167822" y="3070770"/>
            <a:ext cx="3472235" cy="2759297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167822" y="3070770"/>
            <a:ext cx="3798607" cy="2759297"/>
          </a:xfrm>
          <a:prstGeom prst="rect">
            <a:avLst/>
          </a:prstGeom>
        </p:spPr>
      </p:pic>
      <p:pic>
        <p:nvPicPr>
          <p:cNvPr id="25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79812" y="3070770"/>
            <a:ext cx="4387889" cy="275929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582606" y="3070770"/>
            <a:ext cx="4387889" cy="2759297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3989" y="5525453"/>
            <a:ext cx="2528192" cy="967421"/>
          </a:xfrm>
          <a:prstGeom prst="rect">
            <a:avLst/>
          </a:prstGeom>
        </p:spPr>
      </p:pic>
      <p:sp>
        <p:nvSpPr>
          <p:cNvPr id="15" name="Slide Number Placeholder 3">
            <a:extLst>
              <a:ext uri="{FF2B5EF4-FFF2-40B4-BE49-F238E27FC236}">
                <a16:creationId xmlns:a16="http://schemas.microsoft.com/office/drawing/2014/main" id="{30AA4890-C952-4FED-9161-9F225486A5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41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7262282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848584" cy="726519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69367" y="1163398"/>
            <a:ext cx="7160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Design Flow example (Register Transfer Level)</a:t>
            </a:r>
            <a:endParaRPr 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7604" y="1696817"/>
            <a:ext cx="2341123" cy="1297310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12" name="Rectangle 11"/>
              <p:cNvSpPr/>
              <p:nvPr/>
            </p:nvSpPr>
            <p:spPr>
              <a:xfrm>
                <a:off x="7639902" y="3773510"/>
                <a:ext cx="3040515" cy="192360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// Swap register contents with memory location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MSWP (Ra, literal,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Rc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PC </a:t>
                </a:r>
                <a14:m>
                  <m:oMath xmlns:m="http://schemas.openxmlformats.org/officeDocument/2006/math">
                    <m:r>
                      <a:rPr lang="en-US" sz="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ourier New" panose="02070309020205020404" pitchFamily="49" charset="0"/>
                      </a:rPr>
                      <m:t>←</m:t>
                    </m:r>
                  </m:oMath>
                </a14:m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PC + 4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EA </a:t>
                </a:r>
                <a14:m>
                  <m:oMath xmlns:m="http://schemas.openxmlformats.org/officeDocument/2006/math">
                    <m:r>
                      <a:rPr lang="en-US" sz="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ourier New" panose="02070309020205020404" pitchFamily="49" charset="0"/>
                      </a:rPr>
                      <m:t>←</m:t>
                    </m:r>
                  </m:oMath>
                </a14:m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Reg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[Ra] + SEXT(literal)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tmp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ourier New" panose="02070309020205020404" pitchFamily="49" charset="0"/>
                      </a:rPr>
                      <m:t>←</m:t>
                    </m:r>
                  </m:oMath>
                </a14:m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Mem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[EA]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Mem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[EA] </a:t>
                </a:r>
                <a14:m>
                  <m:oMath xmlns:m="http://schemas.openxmlformats.org/officeDocument/2006/math">
                    <m:r>
                      <a:rPr lang="en-US" sz="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ourier New" panose="02070309020205020404" pitchFamily="49" charset="0"/>
                      </a:rPr>
                      <m:t>←</m:t>
                    </m:r>
                  </m:oMath>
                </a14:m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Reg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Rc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]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Reg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Rc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ourier New" panose="02070309020205020404" pitchFamily="49" charset="0"/>
                      </a:rPr>
                      <m:t>←</m:t>
                    </m:r>
                  </m:oMath>
                </a14:m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tmp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// Move if zero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MVZ (Ra,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Rb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,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Rc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PC </a:t>
                </a:r>
                <a14:m>
                  <m:oMath xmlns:m="http://schemas.openxmlformats.org/officeDocument/2006/math">
                    <m:r>
                      <a:rPr lang="en-US" sz="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ourier New" panose="02070309020205020404" pitchFamily="49" charset="0"/>
                      </a:rPr>
                      <m:t>←</m:t>
                    </m:r>
                  </m:oMath>
                </a14:m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PC + 4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if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Reg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[Ra] = 0 then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Reg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Rc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ourier New" panose="02070309020205020404" pitchFamily="49" charset="0"/>
                      </a:rPr>
                      <m:t>←</m:t>
                    </m:r>
                  </m:oMath>
                </a14:m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Reg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Rb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]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 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// Move constant if zero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MVZC (Ra, literal,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Rc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)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PC </a:t>
                </a:r>
                <a14:m>
                  <m:oMath xmlns:m="http://schemas.openxmlformats.org/officeDocument/2006/math">
                    <m:r>
                      <a:rPr lang="en-US" sz="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ourier New" panose="02070309020205020404" pitchFamily="49" charset="0"/>
                      </a:rPr>
                      <m:t>←</m:t>
                    </m:r>
                  </m:oMath>
                </a14:m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PC + 4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  <a:p>
                <a:pPr>
                  <a:tabLst>
                    <a:tab pos="581660" algn="l"/>
                    <a:tab pos="1163320" algn="l"/>
                    <a:tab pos="1744980" algn="l"/>
                    <a:tab pos="2326640" algn="l"/>
                    <a:tab pos="2908300" algn="l"/>
                    <a:tab pos="3489960" algn="l"/>
                    <a:tab pos="4071620" algn="l"/>
                    <a:tab pos="4653280" algn="l"/>
                    <a:tab pos="5234940" algn="l"/>
                    <a:tab pos="5816600" algn="l"/>
                    <a:tab pos="6398260" algn="l"/>
                    <a:tab pos="6979920" algn="l"/>
                    <a:tab pos="7561580" algn="l"/>
                    <a:tab pos="8143240" algn="l"/>
                    <a:tab pos="8724900" algn="l"/>
                    <a:tab pos="9306560" algn="l"/>
                  </a:tabLst>
                </a:pP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	if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Reg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[Ra] = 0 then 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Reg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[</a:t>
                </a:r>
                <a:r>
                  <a:rPr lang="en-US" sz="700" dirty="0" err="1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Rc</a:t>
                </a:r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] </a:t>
                </a:r>
                <a14:m>
                  <m:oMath xmlns:m="http://schemas.openxmlformats.org/officeDocument/2006/math">
                    <m:r>
                      <a:rPr lang="en-US" sz="700" i="1">
                        <a:latin typeface="Cambria Math" panose="02040503050406030204" pitchFamily="18" charset="0"/>
                        <a:ea typeface="Times New Roman" panose="02020603050405020304" pitchFamily="18" charset="0"/>
                        <a:cs typeface="Courier New" panose="02070309020205020404" pitchFamily="49" charset="0"/>
                      </a:rPr>
                      <m:t>←</m:t>
                    </m:r>
                  </m:oMath>
                </a14:m>
                <a:r>
                  <a:rPr lang="en-US" sz="700" dirty="0">
                    <a:latin typeface="Comic Sans MS" panose="030F0702030302020204" pitchFamily="66" charset="0"/>
                    <a:ea typeface="Times New Roman" panose="02020603050405020304" pitchFamily="18" charset="0"/>
                    <a:cs typeface="Arial" panose="020B0604020202020204" pitchFamily="34" charset="0"/>
                  </a:rPr>
                  <a:t> SEXT(literal)</a:t>
                </a:r>
                <a:endParaRPr lang="en-US" sz="700" dirty="0">
                  <a:latin typeface="Comic Sans MS" panose="030F0702030302020204" pitchFamily="66" charset="0"/>
                  <a:ea typeface="Calibri" panose="020F0502020204030204" pitchFamily="34" charset="0"/>
                  <a:cs typeface="Arial" panose="020B0604020202020204" pitchFamily="34" charset="0"/>
                </a:endParaRPr>
              </a:p>
            </p:txBody>
          </p:sp>
        </mc:Choice>
        <mc:Fallback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639902" y="3773510"/>
                <a:ext cx="3040515" cy="192360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7" name="Picture 6" descr="I:\docs\Powerpoint\egre427\gifs\f0104.gif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8856" y="4525129"/>
            <a:ext cx="2618616" cy="15866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41521" y="2805612"/>
            <a:ext cx="3608223" cy="2705016"/>
          </a:xfrm>
          <a:prstGeom prst="rect">
            <a:avLst/>
          </a:prstGeom>
        </p:spPr>
      </p:pic>
      <p:pic>
        <p:nvPicPr>
          <p:cNvPr id="21" name="Picture 2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157148" y="2802204"/>
            <a:ext cx="3998056" cy="2705016"/>
          </a:xfrm>
          <a:prstGeom prst="rect">
            <a:avLst/>
          </a:prstGeom>
        </p:spPr>
      </p:pic>
      <p:pic>
        <p:nvPicPr>
          <p:cNvPr id="23" name="Picture 2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157148" y="2801643"/>
            <a:ext cx="3998056" cy="2705016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88A80588-7C8C-487B-8F3B-6E2551E3F8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42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76710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754844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263108"/>
            <a:ext cx="513794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Design Flow example (Gate Level)</a:t>
            </a:r>
            <a:endParaRPr 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8954" y="2812216"/>
            <a:ext cx="3472235" cy="2705016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28347" y="4753374"/>
            <a:ext cx="3619581" cy="1356049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1545" y="1923481"/>
            <a:ext cx="2510483" cy="1859314"/>
          </a:xfrm>
          <a:prstGeom prst="rect">
            <a:avLst/>
          </a:prstGeom>
        </p:spPr>
      </p:pic>
      <p:sp>
        <p:nvSpPr>
          <p:cNvPr id="15" name="Rectangle 14"/>
          <p:cNvSpPr/>
          <p:nvPr/>
        </p:nvSpPr>
        <p:spPr>
          <a:xfrm>
            <a:off x="6871344" y="1712160"/>
            <a:ext cx="3473128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c0 = </a:t>
            </a:r>
            <a:r>
              <a:rPr lang="en-US" sz="1400" dirty="0">
                <a:solidFill>
                  <a:srgbClr val="8D7300"/>
                </a:solidFill>
                <a:latin typeface="Comic Sans MS" panose="030F0702030302020204" pitchFamily="66" charset="0"/>
              </a:rPr>
              <a:t>g−1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.</a:t>
            </a:r>
          </a:p>
          <a:p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c1 = </a:t>
            </a:r>
            <a:r>
              <a:rPr lang="en-US" sz="1400" dirty="0">
                <a:solidFill>
                  <a:srgbClr val="8D7300"/>
                </a:solidFill>
                <a:latin typeface="Comic Sans MS" panose="030F0702030302020204" pitchFamily="66" charset="0"/>
              </a:rPr>
              <a:t>g−1</a:t>
            </a:r>
            <a:r>
              <a:rPr lang="en-US" sz="1400" dirty="0">
                <a:solidFill>
                  <a:srgbClr val="009A00"/>
                </a:solidFill>
                <a:latin typeface="Comic Sans MS" panose="030F0702030302020204" pitchFamily="66" charset="0"/>
              </a:rPr>
              <a:t>p0 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+ </a:t>
            </a:r>
            <a:r>
              <a:rPr lang="en-US" sz="1400" dirty="0">
                <a:solidFill>
                  <a:srgbClr val="8D7300"/>
                </a:solidFill>
                <a:latin typeface="Comic Sans MS" panose="030F0702030302020204" pitchFamily="66" charset="0"/>
              </a:rPr>
              <a:t>g0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.</a:t>
            </a:r>
          </a:p>
          <a:p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c2 = </a:t>
            </a:r>
            <a:r>
              <a:rPr lang="en-US" sz="1400" dirty="0">
                <a:solidFill>
                  <a:srgbClr val="8D7300"/>
                </a:solidFill>
                <a:latin typeface="Comic Sans MS" panose="030F0702030302020204" pitchFamily="66" charset="0"/>
              </a:rPr>
              <a:t>g−1</a:t>
            </a:r>
            <a:r>
              <a:rPr lang="en-US" sz="1400" dirty="0">
                <a:solidFill>
                  <a:srgbClr val="009A00"/>
                </a:solidFill>
                <a:latin typeface="Comic Sans MS" panose="030F0702030302020204" pitchFamily="66" charset="0"/>
              </a:rPr>
              <a:t>p0p1 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+ </a:t>
            </a:r>
            <a:r>
              <a:rPr lang="en-US" sz="1400" dirty="0">
                <a:solidFill>
                  <a:srgbClr val="8D7300"/>
                </a:solidFill>
                <a:latin typeface="Comic Sans MS" panose="030F0702030302020204" pitchFamily="66" charset="0"/>
              </a:rPr>
              <a:t>g0</a:t>
            </a:r>
            <a:r>
              <a:rPr lang="en-US" sz="1400" dirty="0">
                <a:solidFill>
                  <a:srgbClr val="009A00"/>
                </a:solidFill>
                <a:latin typeface="Comic Sans MS" panose="030F0702030302020204" pitchFamily="66" charset="0"/>
              </a:rPr>
              <a:t>p1 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+ </a:t>
            </a:r>
            <a:r>
              <a:rPr lang="en-US" sz="1400" dirty="0">
                <a:solidFill>
                  <a:srgbClr val="8D7300"/>
                </a:solidFill>
                <a:latin typeface="Comic Sans MS" panose="030F0702030302020204" pitchFamily="66" charset="0"/>
              </a:rPr>
              <a:t>g1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.</a:t>
            </a:r>
          </a:p>
          <a:p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c3 = </a:t>
            </a:r>
            <a:r>
              <a:rPr lang="en-US" sz="1400" dirty="0">
                <a:solidFill>
                  <a:srgbClr val="8D7300"/>
                </a:solidFill>
                <a:latin typeface="Comic Sans MS" panose="030F0702030302020204" pitchFamily="66" charset="0"/>
              </a:rPr>
              <a:t>g−1</a:t>
            </a:r>
            <a:r>
              <a:rPr lang="en-US" sz="1400" dirty="0">
                <a:solidFill>
                  <a:srgbClr val="009A00"/>
                </a:solidFill>
                <a:latin typeface="Comic Sans MS" panose="030F0702030302020204" pitchFamily="66" charset="0"/>
              </a:rPr>
              <a:t>p0p1p2 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+ </a:t>
            </a:r>
            <a:r>
              <a:rPr lang="en-US" sz="1400" dirty="0">
                <a:solidFill>
                  <a:srgbClr val="8D7300"/>
                </a:solidFill>
                <a:latin typeface="Comic Sans MS" panose="030F0702030302020204" pitchFamily="66" charset="0"/>
              </a:rPr>
              <a:t>g0</a:t>
            </a:r>
            <a:r>
              <a:rPr lang="en-US" sz="1400" dirty="0">
                <a:solidFill>
                  <a:srgbClr val="009A00"/>
                </a:solidFill>
                <a:latin typeface="Comic Sans MS" panose="030F0702030302020204" pitchFamily="66" charset="0"/>
              </a:rPr>
              <a:t>p1p2 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+ </a:t>
            </a:r>
            <a:r>
              <a:rPr lang="en-US" sz="1400" dirty="0">
                <a:solidFill>
                  <a:srgbClr val="8D7300"/>
                </a:solidFill>
                <a:latin typeface="Comic Sans MS" panose="030F0702030302020204" pitchFamily="66" charset="0"/>
              </a:rPr>
              <a:t>g1</a:t>
            </a:r>
            <a:r>
              <a:rPr lang="en-US" sz="1400" dirty="0">
                <a:solidFill>
                  <a:srgbClr val="009A00"/>
                </a:solidFill>
                <a:latin typeface="Comic Sans MS" panose="030F0702030302020204" pitchFamily="66" charset="0"/>
              </a:rPr>
              <a:t>p2 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+ </a:t>
            </a:r>
            <a:r>
              <a:rPr lang="en-US" sz="1400" dirty="0">
                <a:solidFill>
                  <a:srgbClr val="8D7300"/>
                </a:solidFill>
                <a:latin typeface="Comic Sans MS" panose="030F0702030302020204" pitchFamily="66" charset="0"/>
              </a:rPr>
              <a:t>g2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pic>
        <p:nvPicPr>
          <p:cNvPr id="16" name="Picture 1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43132" y="2800392"/>
            <a:ext cx="3671684" cy="2705016"/>
          </a:xfrm>
          <a:prstGeom prst="rect">
            <a:avLst/>
          </a:prstGeom>
        </p:spPr>
      </p:pic>
      <p:pic>
        <p:nvPicPr>
          <p:cNvPr id="19" name="Picture 1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343132" y="2812216"/>
            <a:ext cx="3671684" cy="2705016"/>
          </a:xfrm>
          <a:prstGeom prst="rect">
            <a:avLst/>
          </a:prstGeom>
        </p:spPr>
      </p:pic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5F431CD-0F2D-4375-B778-CAC8D46D33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43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33547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3552" y="2190018"/>
            <a:ext cx="2684140" cy="1633585"/>
          </a:xfrm>
          <a:prstGeom prst="rect">
            <a:avLst/>
          </a:prstGeom>
        </p:spPr>
      </p:pic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84190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56841" y="1337325"/>
            <a:ext cx="716093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Design Flow example (Register Transfer Level)</a:t>
            </a:r>
            <a:endParaRPr 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00006" y="2587165"/>
            <a:ext cx="3410795" cy="552424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0303" y="4314135"/>
            <a:ext cx="2290904" cy="2186083"/>
          </a:xfrm>
          <a:prstGeom prst="rect">
            <a:avLst/>
          </a:prstGeom>
        </p:spPr>
      </p:pic>
      <p:pic>
        <p:nvPicPr>
          <p:cNvPr id="17" name="Picture 1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26339" y="3350834"/>
            <a:ext cx="3472235" cy="2705016"/>
          </a:xfrm>
          <a:prstGeom prst="rect">
            <a:avLst/>
          </a:prstGeom>
        </p:spPr>
      </p:pic>
      <p:pic>
        <p:nvPicPr>
          <p:cNvPr id="18" name="Picture 1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21374" y="3350834"/>
            <a:ext cx="3472235" cy="2705016"/>
          </a:xfrm>
          <a:prstGeom prst="rect">
            <a:avLst/>
          </a:prstGeom>
        </p:spPr>
      </p:pic>
      <p:pic>
        <p:nvPicPr>
          <p:cNvPr id="20" name="Picture 19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521374" y="3350834"/>
            <a:ext cx="3472235" cy="2705016"/>
          </a:xfrm>
          <a:prstGeom prst="rect">
            <a:avLst/>
          </a:prstGeom>
        </p:spPr>
      </p:pic>
      <p:sp>
        <p:nvSpPr>
          <p:cNvPr id="11" name="Slide Number Placeholder 3">
            <a:extLst>
              <a:ext uri="{FF2B5EF4-FFF2-40B4-BE49-F238E27FC236}">
                <a16:creationId xmlns:a16="http://schemas.microsoft.com/office/drawing/2014/main" id="{33A106EC-E933-4709-AA27-E610DD110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44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322006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633205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992313" y="2067007"/>
            <a:ext cx="8240638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600" b="1" dirty="0">
                <a:latin typeface="Comic Sans MS" panose="030F0702030302020204" pitchFamily="66" charset="0"/>
                <a:cs typeface="Segoe UI Semilight" panose="020B0402040204020203" pitchFamily="34" charset="0"/>
              </a:rPr>
              <a:t>loop</a:t>
            </a:r>
          </a:p>
          <a:p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   </a:t>
            </a:r>
            <a:r>
              <a:rPr lang="en-US" sz="1600" b="1" dirty="0">
                <a:latin typeface="Comic Sans MS" panose="030F0702030302020204" pitchFamily="66" charset="0"/>
                <a:cs typeface="Segoe UI Semilight" panose="020B0402040204020203" pitchFamily="34" charset="0"/>
              </a:rPr>
              <a:t>for</a:t>
            </a:r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each data input loop</a:t>
            </a:r>
          </a:p>
          <a:p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       	read the value on this input;</a:t>
            </a:r>
          </a:p>
          <a:p>
            <a:pPr algn="just"/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       	scale the value using the current scale factor for this input;</a:t>
            </a:r>
          </a:p>
          <a:p>
            <a:pPr algn="just"/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        	convert the scaled value to a decimal string; </a:t>
            </a:r>
          </a:p>
          <a:p>
            <a:pPr algn="just"/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	write the string to the display output corresponding to this input;</a:t>
            </a:r>
          </a:p>
          <a:p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   </a:t>
            </a:r>
            <a:r>
              <a:rPr lang="en-US" sz="1600" b="1" dirty="0">
                <a:latin typeface="Comic Sans MS" panose="030F0702030302020204" pitchFamily="66" charset="0"/>
                <a:cs typeface="Segoe UI Semilight" panose="020B0402040204020203" pitchFamily="34" charset="0"/>
              </a:rPr>
              <a:t>end loop</a:t>
            </a:r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;</a:t>
            </a:r>
          </a:p>
          <a:p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   </a:t>
            </a:r>
            <a:r>
              <a:rPr lang="en-US" sz="1600" b="1" dirty="0">
                <a:latin typeface="Comic Sans MS" panose="030F0702030302020204" pitchFamily="66" charset="0"/>
                <a:cs typeface="Segoe UI Semilight" panose="020B0402040204020203" pitchFamily="34" charset="0"/>
              </a:rPr>
              <a:t>wait for </a:t>
            </a:r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10 </a:t>
            </a:r>
            <a:r>
              <a:rPr lang="en-US" sz="1600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ms</a:t>
            </a:r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;</a:t>
            </a:r>
          </a:p>
          <a:p>
            <a:r>
              <a:rPr lang="en-US" sz="1600" b="1" dirty="0">
                <a:latin typeface="Comic Sans MS" panose="030F0702030302020204" pitchFamily="66" charset="0"/>
                <a:cs typeface="Segoe UI Semilight" panose="020B0402040204020203" pitchFamily="34" charset="0"/>
              </a:rPr>
              <a:t>end loop</a:t>
            </a:r>
            <a:r>
              <a:rPr lang="en-US" sz="16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;</a:t>
            </a:r>
          </a:p>
        </p:txBody>
      </p:sp>
      <p:sp>
        <p:nvSpPr>
          <p:cNvPr id="3" name="Rectangle 2"/>
          <p:cNvSpPr/>
          <p:nvPr/>
        </p:nvSpPr>
        <p:spPr>
          <a:xfrm>
            <a:off x="838200" y="1073956"/>
            <a:ext cx="6264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Domains and levels of Modeling (Example)</a:t>
            </a:r>
            <a:endParaRPr 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992314" y="1628756"/>
            <a:ext cx="7627409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An algorithm for an instrument controller (Behavioral Model)</a:t>
            </a:r>
          </a:p>
        </p:txBody>
      </p:sp>
      <p:sp>
        <p:nvSpPr>
          <p:cNvPr id="11" name="Rectangle 10"/>
          <p:cNvSpPr/>
          <p:nvPr/>
        </p:nvSpPr>
        <p:spPr>
          <a:xfrm>
            <a:off x="1919536" y="4472015"/>
            <a:ext cx="8106706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 PMS Model for the controller Structure (Structural Modeling)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5030" y="4935769"/>
            <a:ext cx="3522204" cy="1321945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1981275" y="4968002"/>
            <a:ext cx="4572000" cy="1200329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dirty="0">
                <a:latin typeface="Comic Sans MS" panose="030F0702030302020204" pitchFamily="66" charset="0"/>
                <a:cs typeface="Segoe UI Semilight" panose="020B0402040204020203" pitchFamily="34" charset="0"/>
              </a:rPr>
              <a:t>P : processor</a:t>
            </a:r>
          </a:p>
          <a:p>
            <a:r>
              <a:rPr lang="pt-BR" dirty="0">
                <a:latin typeface="Comic Sans MS" panose="030F0702030302020204" pitchFamily="66" charset="0"/>
                <a:cs typeface="Segoe UI Semilight" panose="020B0402040204020203" pitchFamily="34" charset="0"/>
              </a:rPr>
              <a:t>M : memory</a:t>
            </a:r>
          </a:p>
          <a:p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S : interconnection switch </a:t>
            </a:r>
          </a:p>
          <a:p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Kio : input/output controllers</a:t>
            </a: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9EC0A8E4-B9B9-4E7B-935D-4CC5002D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45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6216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681280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838200" y="1290040"/>
            <a:ext cx="6264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Domains and levels of Modeling (Example)</a:t>
            </a:r>
            <a:endParaRPr 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2529301"/>
            <a:ext cx="600677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 floor plan model of the controller geometry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35567" y="2619539"/>
            <a:ext cx="3590091" cy="3039750"/>
          </a:xfrm>
          <a:prstGeom prst="rect">
            <a:avLst/>
          </a:prstGeom>
        </p:spPr>
      </p:pic>
      <p:sp>
        <p:nvSpPr>
          <p:cNvPr id="12" name="Rectangle 11"/>
          <p:cNvSpPr/>
          <p:nvPr/>
        </p:nvSpPr>
        <p:spPr>
          <a:xfrm>
            <a:off x="838200" y="3061121"/>
            <a:ext cx="5875751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In the geometric domain at this top level of abstraction, a system to be  implemented as a VLSI circuit may be modeled using a floor plan. This shows how the components described in the structural model are arranged on the silicon die.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45467F73-B8D4-46BE-8701-F409E39E73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46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974951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672446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677081" y="1331202"/>
            <a:ext cx="6264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Domains and levels of Modeling (Example)</a:t>
            </a:r>
            <a:endParaRPr 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677081" y="2417437"/>
            <a:ext cx="852028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Register-Transfer-Level structural model of the controller processor.</a:t>
            </a:r>
          </a:p>
        </p:txBody>
      </p:sp>
      <p:sp>
        <p:nvSpPr>
          <p:cNvPr id="12" name="Rectangle 11"/>
          <p:cNvSpPr/>
          <p:nvPr/>
        </p:nvSpPr>
        <p:spPr>
          <a:xfrm>
            <a:off x="677081" y="2913424"/>
            <a:ext cx="417569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GPR : General Purpose Register file 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PC : Program Counter 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MAR : Memory Address Register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MDR : Memory Data  Register 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Temp : Temporary values Register 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IR : Fetched Instructions Register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ALU :  Arithmetic and Logic Unit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Bus Drivers 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Control Unit section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3733" y="3009827"/>
            <a:ext cx="2756030" cy="3483047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572A5155-C6BB-47A9-AE8F-966DB898CF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47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68013943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774743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906171" y="1412778"/>
            <a:ext cx="6264857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Domains and levels of Modeling (Example)</a:t>
            </a:r>
            <a:endParaRPr lang="en-US" sz="2400" dirty="0">
              <a:solidFill>
                <a:srgbClr val="C00000"/>
              </a:solidFill>
              <a:latin typeface="Comic Sans MS" panose="030F0702030302020204" pitchFamily="66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838200" y="2363134"/>
            <a:ext cx="6144631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The functional domain (Register-Transfer Level)</a:t>
            </a:r>
          </a:p>
        </p:txBody>
      </p:sp>
      <p:sp>
        <p:nvSpPr>
          <p:cNvPr id="12" name="Rectangle 11"/>
          <p:cNvSpPr/>
          <p:nvPr/>
        </p:nvSpPr>
        <p:spPr>
          <a:xfrm>
            <a:off x="838994" y="2902972"/>
            <a:ext cx="4175695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MAR ← PC, </a:t>
            </a:r>
            <a:r>
              <a:rPr lang="en-US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memory_read</a:t>
            </a: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← 1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PC ← PC + 1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wait until ready = 1</a:t>
            </a:r>
          </a:p>
          <a:p>
            <a:pPr algn="just"/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IR ← </a:t>
            </a:r>
            <a:r>
              <a:rPr lang="en-US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memory_data</a:t>
            </a:r>
            <a:endParaRPr lang="en-US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algn="just"/>
            <a:r>
              <a:rPr lang="en-US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memory_read</a:t>
            </a: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← 0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79450" y="2138728"/>
            <a:ext cx="2756030" cy="3483047"/>
          </a:xfrm>
          <a:prstGeom prst="rect">
            <a:avLst/>
          </a:prstGeom>
        </p:spPr>
      </p:pic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BBE94BD0-2A13-4A47-827A-ACDFEF4894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48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5451610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461665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838200" y="1197467"/>
            <a:ext cx="2909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Digital Design Flow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D8768C9-6BED-E840-A317-CD91032EDE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0607" y="1326911"/>
            <a:ext cx="4586848" cy="50294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96FC384-70D4-9C49-9643-720D8716CC0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2029809"/>
            <a:ext cx="4275785" cy="3528392"/>
          </a:xfrm>
          <a:prstGeom prst="rect">
            <a:avLst/>
          </a:prstGeom>
        </p:spPr>
      </p:pic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A5B17C7B-49CC-48E0-9754-50D2F3E2B0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49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165702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3C5C76-619A-43DB-826C-39F88EF5B7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ctr" fontAlgn="base"/>
            <a:r>
              <a:rPr lang="en-US" b="1" dirty="0">
                <a:latin typeface="Comic Sans MS" panose="030F0702030302020204" pitchFamily="66" charset="0"/>
              </a:rPr>
              <a:t>Course Introduction </a:t>
            </a:r>
            <a:br>
              <a:rPr lang="en-US" b="1" dirty="0">
                <a:latin typeface="Comic Sans MS" panose="030F0702030302020204" pitchFamily="66" charset="0"/>
              </a:rPr>
            </a:br>
            <a:r>
              <a:rPr lang="en-US" sz="3200" b="1" i="0" dirty="0">
                <a:effectLst/>
                <a:latin typeface="Comic Sans MS" panose="030F0702030302020204" pitchFamily="66" charset="0"/>
              </a:rPr>
              <a:t>(</a:t>
            </a:r>
            <a:r>
              <a:rPr lang="en-US" sz="3200" b="1" i="0" dirty="0" err="1">
                <a:effectLst/>
                <a:latin typeface="Comic Sans MS" panose="030F0702030302020204" pitchFamily="66" charset="0"/>
              </a:rPr>
              <a:t>Softwares</a:t>
            </a:r>
            <a:r>
              <a:rPr lang="en-US" sz="3200" b="1" i="0" dirty="0">
                <a:effectLst/>
                <a:latin typeface="Comic Sans MS" panose="030F0702030302020204" pitchFamily="66" charset="0"/>
              </a:rPr>
              <a:t>)</a:t>
            </a:r>
            <a:endParaRPr lang="en-US" b="1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EB46AA-14DB-4845-BEC0-547C83D1F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5</a:t>
            </a:fld>
            <a:endParaRPr lang="en-US"/>
          </a:p>
        </p:txBody>
      </p:sp>
      <p:pic>
        <p:nvPicPr>
          <p:cNvPr id="7" name="Picture 2" descr="Image result">
            <a:extLst>
              <a:ext uri="{FF2B5EF4-FFF2-40B4-BE49-F238E27FC236}">
                <a16:creationId xmlns:a16="http://schemas.microsoft.com/office/drawing/2014/main" id="{A2C9D946-7EBF-4F07-A366-148587B20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0794" y="2098247"/>
            <a:ext cx="6008688" cy="42195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6041F9E-D2D4-4062-90E0-BBA2E966A472}"/>
              </a:ext>
            </a:extLst>
          </p:cNvPr>
          <p:cNvSpPr txBox="1"/>
          <p:nvPr/>
        </p:nvSpPr>
        <p:spPr>
          <a:xfrm>
            <a:off x="706316" y="1913731"/>
            <a:ext cx="6093068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altLang="en-US" sz="3200" dirty="0">
                <a:latin typeface="Comic Sans MS" panose="030F0702030302020204" pitchFamily="66" charset="0"/>
              </a:rPr>
              <a:t>ISE (Xilinx)</a:t>
            </a:r>
          </a:p>
        </p:txBody>
      </p:sp>
    </p:spTree>
    <p:extLst>
      <p:ext uri="{BB962C8B-B14F-4D97-AF65-F5344CB8AC3E}">
        <p14:creationId xmlns:p14="http://schemas.microsoft.com/office/powerpoint/2010/main" val="1637286183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606154"/>
          </a:xfrm>
        </p:spPr>
        <p:txBody>
          <a:bodyPr>
            <a:normAutofit fontScale="90000"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graphicFrame>
        <p:nvGraphicFramePr>
          <p:cNvPr id="11" name="Object 4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46531208"/>
              </p:ext>
            </p:extLst>
          </p:nvPr>
        </p:nvGraphicFramePr>
        <p:xfrm>
          <a:off x="7249051" y="1258464"/>
          <a:ext cx="4317741" cy="472403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9248" name="Visio" r:id="rId4" imgW="4702765" imgH="5145766" progId="Visio.Drawing.11">
                  <p:embed/>
                </p:oleObj>
              </mc:Choice>
              <mc:Fallback>
                <p:oleObj name="Visio" r:id="rId4" imgW="4702765" imgH="5145766" progId="Visio.Drawing.11">
                  <p:embed/>
                  <p:pic>
                    <p:nvPicPr>
                      <p:cNvPr id="11" name="Object 4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7249051" y="1258464"/>
                        <a:ext cx="4317741" cy="472403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Rectangle 5"/>
          <p:cNvSpPr/>
          <p:nvPr/>
        </p:nvSpPr>
        <p:spPr>
          <a:xfrm>
            <a:off x="1128829" y="1106041"/>
            <a:ext cx="2909771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Digital Design Flow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078738" y="2305615"/>
            <a:ext cx="6386774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457200" indent="-457200">
              <a:buAutoNum type="arabicPeriod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Design Entry (HDL Design)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Verification (Pre-Synthesis Simulation)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Synthesis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Timing Analysis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Post Synthesis Simulation</a:t>
            </a:r>
          </a:p>
          <a:p>
            <a:pPr marL="457200" indent="-457200">
              <a:buAutoNum type="arabicPeriod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Hardware Generation</a:t>
            </a:r>
          </a:p>
        </p:txBody>
      </p:sp>
      <p:sp>
        <p:nvSpPr>
          <p:cNvPr id="10" name="Rectangle 9"/>
          <p:cNvSpPr/>
          <p:nvPr/>
        </p:nvSpPr>
        <p:spPr>
          <a:xfrm>
            <a:off x="8153400" y="6027651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Obtained from Dr. </a:t>
            </a:r>
            <a:r>
              <a:rPr lang="en-US" sz="1400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Navabi</a:t>
            </a:r>
            <a:r>
              <a:rPr lang="en-US" sz="1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Book slides</a:t>
            </a:r>
            <a:endParaRPr lang="en-US" sz="1400" dirty="0"/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DF6CED4F-4D53-45B3-A9BC-7B53480398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50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862571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6"/>
            <a:ext cx="10515600" cy="812322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512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8695FD-5E95-4A9A-AEB4-77844166D989}" type="slidenum">
              <a:rPr lang="en-US" altLang="en-US" smtClean="0">
                <a:solidFill>
                  <a:schemeClr val="bg2"/>
                </a:solidFill>
                <a:latin typeface="Comic Sans MS" panose="030F0702030302020204" pitchFamily="66" charset="0"/>
              </a:rPr>
              <a:pPr/>
              <a:t>51</a:t>
            </a:fld>
            <a:r>
              <a:rPr lang="en-US" altLang="en-US" dirty="0">
                <a:solidFill>
                  <a:schemeClr val="bg2"/>
                </a:solidFill>
                <a:latin typeface="Comic Sans MS" panose="030F0702030302020204" pitchFamily="66" charset="0"/>
              </a:rPr>
              <a:t>/38</a:t>
            </a:r>
          </a:p>
        </p:txBody>
      </p:sp>
      <p:sp>
        <p:nvSpPr>
          <p:cNvPr id="6" name="Rectangle 5"/>
          <p:cNvSpPr/>
          <p:nvPr/>
        </p:nvSpPr>
        <p:spPr>
          <a:xfrm>
            <a:off x="889015" y="1166127"/>
            <a:ext cx="3711272" cy="1461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Digital Design Flow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Design Entry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Structural Description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1222" y="2696722"/>
            <a:ext cx="4553250" cy="3108543"/>
          </a:xfrm>
          <a:prstGeom prst="rect">
            <a:avLst/>
          </a:prstGeom>
          <a:solidFill>
            <a:schemeClr val="accent2">
              <a:lumMod val="40000"/>
              <a:lumOff val="60000"/>
              <a:alpha val="51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5791222" y="2708921"/>
            <a:ext cx="4655556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module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mux4_to_1_structural (i0, i1, i2, i3, s1, s0, out);</a:t>
            </a:r>
          </a:p>
          <a:p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 </a:t>
            </a:r>
            <a:r>
              <a:rPr lang="pl-PL" sz="1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input</a:t>
            </a:r>
            <a:r>
              <a:rPr lang="pl-PL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</a:t>
            </a:r>
            <a:r>
              <a:rPr lang="pl-PL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i0, i1, i2, i3, s1, s0;</a:t>
            </a:r>
          </a:p>
          <a:p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 </a:t>
            </a:r>
            <a:r>
              <a:rPr lang="en-US" sz="1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output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out;</a:t>
            </a:r>
          </a:p>
          <a:p>
            <a:r>
              <a:rPr lang="pt-BR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 </a:t>
            </a:r>
            <a:r>
              <a:rPr lang="pt-BR" sz="1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wire</a:t>
            </a:r>
            <a:r>
              <a:rPr lang="pt-BR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s1n, s0n;    </a:t>
            </a:r>
            <a:r>
              <a:rPr lang="pt-BR" sz="1400" dirty="0">
                <a:solidFill>
                  <a:srgbClr val="3333CD"/>
                </a:solidFill>
                <a:latin typeface="Comic Sans MS" panose="030F0702030302020204" pitchFamily="66" charset="0"/>
              </a:rPr>
              <a:t>// Internal wire</a:t>
            </a:r>
          </a:p>
          <a:p>
            <a:r>
              <a:rPr lang="es-E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 </a:t>
            </a:r>
            <a:r>
              <a:rPr lang="es-ES" sz="1400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wire</a:t>
            </a:r>
            <a:r>
              <a:rPr lang="es-E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y0, y1, y2, y3;</a:t>
            </a:r>
          </a:p>
          <a:p>
            <a:r>
              <a:rPr lang="en-US" sz="1400" dirty="0">
                <a:solidFill>
                  <a:srgbClr val="3333CD"/>
                </a:solidFill>
                <a:latin typeface="Comic Sans MS" panose="030F0702030302020204" pitchFamily="66" charset="0"/>
              </a:rPr>
              <a:t>        // Gate instantiations</a:t>
            </a:r>
          </a:p>
          <a:p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</a:t>
            </a:r>
            <a:r>
              <a:rPr lang="en-US" sz="1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(s1n, s1); </a:t>
            </a:r>
            <a:r>
              <a:rPr lang="en-US" sz="1400" dirty="0">
                <a:solidFill>
                  <a:srgbClr val="3333CD"/>
                </a:solidFill>
                <a:latin typeface="Comic Sans MS" panose="030F0702030302020204" pitchFamily="66" charset="0"/>
              </a:rPr>
              <a:t>// Create s1n and s0n signals</a:t>
            </a:r>
          </a:p>
          <a:p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</a:t>
            </a:r>
            <a:r>
              <a:rPr lang="en-US" sz="1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not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(s0n, s0);</a:t>
            </a:r>
          </a:p>
          <a:p>
            <a:r>
              <a:rPr lang="pt-BR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</a:t>
            </a:r>
            <a:r>
              <a:rPr lang="pt-BR" sz="1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and</a:t>
            </a:r>
            <a:r>
              <a:rPr lang="pt-BR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(y0, i0, s1n, s0n);</a:t>
            </a:r>
          </a:p>
          <a:p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</a:t>
            </a:r>
            <a:r>
              <a:rPr lang="en-US" sz="1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(y1, i1, s1n, s0);</a:t>
            </a:r>
          </a:p>
          <a:p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</a:t>
            </a:r>
            <a:r>
              <a:rPr lang="en-US" sz="1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(y2, i2, s1, s0n);</a:t>
            </a:r>
          </a:p>
          <a:p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</a:t>
            </a:r>
            <a:r>
              <a:rPr lang="en-US" sz="1400" b="1" dirty="0">
                <a:solidFill>
                  <a:srgbClr val="000000"/>
                </a:solidFill>
                <a:latin typeface="Comic Sans MS" panose="030F0702030302020204" pitchFamily="66" charset="0"/>
              </a:rPr>
              <a:t>and</a:t>
            </a:r>
            <a:r>
              <a:rPr lang="en-U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(y3, i3, s1, s0);</a:t>
            </a:r>
          </a:p>
          <a:p>
            <a:r>
              <a:rPr lang="es-E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     </a:t>
            </a:r>
            <a:r>
              <a:rPr lang="es-ES" sz="1400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or</a:t>
            </a:r>
            <a:r>
              <a:rPr lang="es-E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   (</a:t>
            </a:r>
            <a:r>
              <a:rPr lang="es-ES" sz="1400" dirty="0" err="1">
                <a:solidFill>
                  <a:srgbClr val="000000"/>
                </a:solidFill>
                <a:latin typeface="Comic Sans MS" panose="030F0702030302020204" pitchFamily="66" charset="0"/>
              </a:rPr>
              <a:t>out</a:t>
            </a:r>
            <a:r>
              <a:rPr lang="es-ES" sz="1400" dirty="0">
                <a:solidFill>
                  <a:srgbClr val="000000"/>
                </a:solidFill>
                <a:latin typeface="Comic Sans MS" panose="030F0702030302020204" pitchFamily="66" charset="0"/>
              </a:rPr>
              <a:t>, y0, y1, y2, y3);</a:t>
            </a:r>
          </a:p>
          <a:p>
            <a:r>
              <a:rPr lang="en-US" sz="1400" b="1" dirty="0" err="1">
                <a:solidFill>
                  <a:srgbClr val="000000"/>
                </a:solidFill>
                <a:latin typeface="Comic Sans MS" panose="030F0702030302020204" pitchFamily="66" charset="0"/>
              </a:rPr>
              <a:t>endmodule</a:t>
            </a:r>
            <a:endParaRPr lang="en-US" sz="1400" b="1" dirty="0">
              <a:latin typeface="Comic Sans MS" panose="030F0702030302020204" pitchFamily="66" charset="0"/>
            </a:endParaRPr>
          </a:p>
        </p:txBody>
      </p:sp>
      <p:pic>
        <p:nvPicPr>
          <p:cNvPr id="12" name="Picture 1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30746" y="3097950"/>
            <a:ext cx="3096344" cy="2545928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6984056" y="2296366"/>
            <a:ext cx="216758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CD"/>
                </a:solidFill>
                <a:latin typeface="Comic Sans MS" panose="030F0702030302020204" pitchFamily="66" charset="0"/>
              </a:rPr>
              <a:t>4-to-1 Multiplexer</a:t>
            </a:r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CA6473D3-B1F8-4272-B87E-E8F8281AB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51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6190776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69566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613334" y="1046196"/>
            <a:ext cx="3685624" cy="146193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Digital Design Flow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Design Entry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11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800100" lvl="1" indent="-342900">
              <a:buFont typeface="Wingdings" panose="05000000000000000000" pitchFamily="2" charset="2"/>
              <a:buChar char="Ø"/>
            </a:pP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Behavioral Description</a:t>
            </a:r>
          </a:p>
        </p:txBody>
      </p:sp>
      <p:sp>
        <p:nvSpPr>
          <p:cNvPr id="16" name="Rectangle 15"/>
          <p:cNvSpPr/>
          <p:nvPr/>
        </p:nvSpPr>
        <p:spPr>
          <a:xfrm>
            <a:off x="5791222" y="2696722"/>
            <a:ext cx="4553250" cy="3165743"/>
          </a:xfrm>
          <a:prstGeom prst="rect">
            <a:avLst/>
          </a:prstGeom>
          <a:solidFill>
            <a:schemeClr val="accent2">
              <a:lumMod val="40000"/>
              <a:lumOff val="60000"/>
              <a:alpha val="51000"/>
            </a:schemeClr>
          </a:solidFill>
          <a:ln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5803904" y="2692366"/>
            <a:ext cx="4684584" cy="31700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b="1" dirty="0"/>
              <a:t>module </a:t>
            </a:r>
            <a:r>
              <a:rPr lang="en-US" sz="1400" dirty="0"/>
              <a:t>counter (</a:t>
            </a:r>
            <a:r>
              <a:rPr lang="en-US" sz="1400" b="1" dirty="0"/>
              <a:t>input </a:t>
            </a:r>
            <a:r>
              <a:rPr lang="en-US" sz="1400" dirty="0"/>
              <a:t>[3:0] </a:t>
            </a:r>
            <a:r>
              <a:rPr lang="en-US" sz="1400" dirty="0" err="1"/>
              <a:t>d_in</a:t>
            </a:r>
            <a:r>
              <a:rPr lang="en-US" sz="1400" dirty="0"/>
              <a:t>, </a:t>
            </a:r>
            <a:r>
              <a:rPr lang="en-US" sz="1400" b="1" dirty="0"/>
              <a:t>input </a:t>
            </a:r>
            <a:r>
              <a:rPr lang="en-US" sz="1400" dirty="0" err="1"/>
              <a:t>clk</a:t>
            </a:r>
            <a:r>
              <a:rPr lang="en-US" sz="1400" dirty="0"/>
              <a:t>, </a:t>
            </a:r>
            <a:r>
              <a:rPr lang="en-US" sz="1400" dirty="0" err="1"/>
              <a:t>rst</a:t>
            </a:r>
            <a:r>
              <a:rPr lang="en-US" sz="1400" dirty="0"/>
              <a:t>, </a:t>
            </a:r>
            <a:r>
              <a:rPr lang="en-US" sz="1400" dirty="0" err="1"/>
              <a:t>ld</a:t>
            </a:r>
            <a:r>
              <a:rPr lang="en-US" sz="1400" dirty="0"/>
              <a:t>, </a:t>
            </a:r>
            <a:r>
              <a:rPr lang="en-US" sz="1400" dirty="0" err="1"/>
              <a:t>u_d</a:t>
            </a:r>
            <a:r>
              <a:rPr lang="en-US" sz="1400" dirty="0"/>
              <a:t>,</a:t>
            </a:r>
          </a:p>
          <a:p>
            <a:r>
              <a:rPr lang="en-US" sz="1400" dirty="0"/>
              <a:t>                           </a:t>
            </a:r>
            <a:r>
              <a:rPr lang="en-US" sz="1400" b="1" dirty="0"/>
              <a:t> output </a:t>
            </a:r>
            <a:r>
              <a:rPr lang="en-US" sz="1400" b="1" dirty="0" err="1"/>
              <a:t>reg</a:t>
            </a:r>
            <a:r>
              <a:rPr lang="en-US" sz="1400" b="1" dirty="0"/>
              <a:t> </a:t>
            </a:r>
            <a:r>
              <a:rPr lang="en-US" sz="1400" dirty="0"/>
              <a:t>[3:0] q);</a:t>
            </a:r>
          </a:p>
          <a:p>
            <a:r>
              <a:rPr lang="en-US" sz="900" b="1" dirty="0"/>
              <a:t> </a:t>
            </a:r>
            <a:endParaRPr lang="en-US" sz="400" dirty="0"/>
          </a:p>
          <a:p>
            <a:r>
              <a:rPr lang="en-US" sz="1400" b="1" dirty="0"/>
              <a:t>   always </a:t>
            </a:r>
            <a:r>
              <a:rPr lang="en-US" sz="1400" dirty="0"/>
              <a:t>@( </a:t>
            </a:r>
            <a:r>
              <a:rPr lang="en-US" sz="1400" b="1" dirty="0" err="1"/>
              <a:t>posedge</a:t>
            </a:r>
            <a:r>
              <a:rPr lang="en-US" sz="1400" b="1" dirty="0"/>
              <a:t> </a:t>
            </a:r>
            <a:r>
              <a:rPr lang="en-US" sz="1400" dirty="0" err="1"/>
              <a:t>clk</a:t>
            </a:r>
            <a:r>
              <a:rPr lang="en-US" sz="1400" dirty="0"/>
              <a:t> ) </a:t>
            </a:r>
            <a:r>
              <a:rPr lang="en-US" sz="1400" b="1" dirty="0"/>
              <a:t>begin</a:t>
            </a:r>
            <a:endParaRPr lang="en-US" sz="1400" dirty="0"/>
          </a:p>
          <a:p>
            <a:r>
              <a:rPr lang="en-US" sz="1400" b="1" dirty="0"/>
              <a:t>      if</a:t>
            </a:r>
            <a:r>
              <a:rPr lang="en-US" sz="1400" dirty="0"/>
              <a:t>( </a:t>
            </a:r>
            <a:r>
              <a:rPr lang="en-US" sz="1400" dirty="0" err="1"/>
              <a:t>rst</a:t>
            </a:r>
            <a:r>
              <a:rPr lang="en-US" sz="1400" dirty="0"/>
              <a:t> )</a:t>
            </a:r>
          </a:p>
          <a:p>
            <a:r>
              <a:rPr lang="en-US" sz="1400" dirty="0"/>
              <a:t>         q = 4’b0000;</a:t>
            </a:r>
          </a:p>
          <a:p>
            <a:r>
              <a:rPr lang="en-US" sz="1400" b="1" dirty="0"/>
              <a:t>      else if</a:t>
            </a:r>
            <a:r>
              <a:rPr lang="en-US" sz="1400" dirty="0"/>
              <a:t>( </a:t>
            </a:r>
            <a:r>
              <a:rPr lang="en-US" sz="1400" dirty="0" err="1"/>
              <a:t>ld</a:t>
            </a:r>
            <a:r>
              <a:rPr lang="en-US" sz="1400" dirty="0"/>
              <a:t> )</a:t>
            </a:r>
          </a:p>
          <a:p>
            <a:r>
              <a:rPr lang="en-US" sz="1400" dirty="0"/>
              <a:t>         q = </a:t>
            </a:r>
            <a:r>
              <a:rPr lang="en-US" sz="1400" dirty="0" err="1"/>
              <a:t>d_in</a:t>
            </a:r>
            <a:r>
              <a:rPr lang="en-US" sz="1400" dirty="0"/>
              <a:t>;</a:t>
            </a:r>
          </a:p>
          <a:p>
            <a:r>
              <a:rPr lang="en-US" sz="1400" b="1" dirty="0"/>
              <a:t>      else if</a:t>
            </a:r>
            <a:r>
              <a:rPr lang="en-US" sz="1400" dirty="0"/>
              <a:t>( </a:t>
            </a:r>
            <a:r>
              <a:rPr lang="en-US" sz="1400" dirty="0" err="1"/>
              <a:t>u_d</a:t>
            </a:r>
            <a:r>
              <a:rPr lang="en-US" sz="1400" dirty="0"/>
              <a:t> )</a:t>
            </a:r>
          </a:p>
          <a:p>
            <a:r>
              <a:rPr lang="en-US" sz="1400" dirty="0"/>
              <a:t>         q = q + 1;</a:t>
            </a:r>
          </a:p>
          <a:p>
            <a:r>
              <a:rPr lang="en-US" sz="1400" b="1" dirty="0"/>
              <a:t>      else</a:t>
            </a:r>
            <a:endParaRPr lang="en-US" sz="1400" dirty="0"/>
          </a:p>
          <a:p>
            <a:r>
              <a:rPr lang="en-US" sz="1400" dirty="0"/>
              <a:t>         q = q - 1;</a:t>
            </a:r>
          </a:p>
          <a:p>
            <a:r>
              <a:rPr lang="en-US" sz="1400" b="1" dirty="0"/>
              <a:t>      end</a:t>
            </a:r>
            <a:endParaRPr lang="en-US" sz="1400" dirty="0"/>
          </a:p>
          <a:p>
            <a:r>
              <a:rPr lang="en-US" sz="900" b="1" dirty="0"/>
              <a:t> </a:t>
            </a:r>
            <a:endParaRPr lang="en-US" sz="900" dirty="0"/>
          </a:p>
          <a:p>
            <a:r>
              <a:rPr lang="en-US" sz="1400" b="1" dirty="0" err="1"/>
              <a:t>endmodule</a:t>
            </a:r>
            <a:endParaRPr lang="en-US" sz="1400" dirty="0"/>
          </a:p>
        </p:txBody>
      </p:sp>
      <p:sp>
        <p:nvSpPr>
          <p:cNvPr id="13" name="Rectangle 12"/>
          <p:cNvSpPr/>
          <p:nvPr/>
        </p:nvSpPr>
        <p:spPr>
          <a:xfrm>
            <a:off x="6725171" y="2323469"/>
            <a:ext cx="26853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rgbClr val="3333CD"/>
                </a:solidFill>
                <a:latin typeface="Comic Sans MS" panose="030F0702030302020204" pitchFamily="66" charset="0"/>
              </a:rPr>
              <a:t>4-bit up/down Counter </a:t>
            </a:r>
            <a:endParaRPr lang="en-US" dirty="0">
              <a:latin typeface="Comic Sans MS" panose="030F0702030302020204" pitchFamily="66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09705" y="3041099"/>
            <a:ext cx="3114334" cy="2472632"/>
          </a:xfrm>
          <a:prstGeom prst="rect">
            <a:avLst/>
          </a:prstGeom>
        </p:spPr>
      </p:pic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992C8AA5-DE79-4B14-ACF9-CF05AFFFF6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52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475677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838200" y="1057214"/>
            <a:ext cx="4123245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Digital Design Flow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Pre-synthesis Simulation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1600956" y="2292801"/>
            <a:ext cx="7873758" cy="5909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b="1" dirty="0">
                <a:latin typeface="Comic Sans MS" panose="030F0702030302020204" pitchFamily="66" charset="0"/>
                <a:cs typeface="Segoe UI Semilight" panose="020B0402040204020203" pitchFamily="34" charset="0"/>
              </a:rPr>
              <a:t>Simulation</a:t>
            </a: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and </a:t>
            </a:r>
            <a:r>
              <a:rPr lang="en-US" b="1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Test</a:t>
            </a: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of a designed system functionality before Hardware generation</a:t>
            </a:r>
          </a:p>
        </p:txBody>
      </p:sp>
      <p:sp>
        <p:nvSpPr>
          <p:cNvPr id="13" name="Rectangle 12"/>
          <p:cNvSpPr/>
          <p:nvPr/>
        </p:nvSpPr>
        <p:spPr>
          <a:xfrm>
            <a:off x="1600957" y="2965232"/>
            <a:ext cx="8233799" cy="3416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By generation of  a test data and observation of simulation results</a:t>
            </a:r>
          </a:p>
        </p:txBody>
      </p:sp>
      <p:sp>
        <p:nvSpPr>
          <p:cNvPr id="14" name="Rectangle 13"/>
          <p:cNvSpPr/>
          <p:nvPr/>
        </p:nvSpPr>
        <p:spPr>
          <a:xfrm>
            <a:off x="1579895" y="3398678"/>
            <a:ext cx="393409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342900" indent="-342900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sz="2000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Testbench</a:t>
            </a:r>
            <a:r>
              <a:rPr lang="en-US" sz="20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: An HDL module </a:t>
            </a:r>
          </a:p>
        </p:txBody>
      </p:sp>
      <p:sp>
        <p:nvSpPr>
          <p:cNvPr id="16" name="Rectangle 15"/>
          <p:cNvSpPr/>
          <p:nvPr/>
        </p:nvSpPr>
        <p:spPr>
          <a:xfrm>
            <a:off x="1147050" y="3779210"/>
            <a:ext cx="8327665" cy="8402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742950" lvl="1" indent="-285750" algn="just">
              <a:lnSpc>
                <a:spcPct val="90000"/>
              </a:lnSpc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Inside the </a:t>
            </a:r>
            <a:r>
              <a:rPr lang="en-US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Testbench</a:t>
            </a: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: Instantiation of the design module Forms a simulation model together with the design, used by a HDL simulation engine </a:t>
            </a:r>
          </a:p>
        </p:txBody>
      </p:sp>
      <p:sp>
        <p:nvSpPr>
          <p:cNvPr id="9" name="Rectangle 8"/>
          <p:cNvSpPr/>
          <p:nvPr/>
        </p:nvSpPr>
        <p:spPr>
          <a:xfrm>
            <a:off x="1604280" y="4711994"/>
            <a:ext cx="7870435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When testing a digital logic device, we apply a </a:t>
            </a:r>
            <a:r>
              <a:rPr lang="en-US" b="1" dirty="0">
                <a:latin typeface="Comic Sans MS" panose="030F0702030302020204" pitchFamily="66" charset="0"/>
                <a:cs typeface="Segoe UI Semilight" panose="020B0402040204020203" pitchFamily="34" charset="0"/>
              </a:rPr>
              <a:t>stimulus</a:t>
            </a: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to the inputs of the device and check its response to establish that it is performing correctly. The input stimulus is referred to as a </a:t>
            </a:r>
            <a:r>
              <a:rPr lang="en-US" b="1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test pattern</a:t>
            </a:r>
            <a:r>
              <a:rPr lang="en-US" dirty="0">
                <a:latin typeface="Comic Sans MS" panose="030F0702030302020204" pitchFamily="66" charset="0"/>
                <a:cs typeface="Segoe UI Semilight" panose="020B0402040204020203" pitchFamily="34" charset="0"/>
              </a:rPr>
              <a:t>. </a:t>
            </a:r>
          </a:p>
        </p:txBody>
      </p:sp>
      <p:sp>
        <p:nvSpPr>
          <p:cNvPr id="15" name="Rectangle 2">
            <a:extLst>
              <a:ext uri="{FF2B5EF4-FFF2-40B4-BE49-F238E27FC236}">
                <a16:creationId xmlns:a16="http://schemas.microsoft.com/office/drawing/2014/main" id="{7EA4977E-A0F3-446B-98F5-DB4480200A9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69566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C6AB0CF0-4B11-480F-980E-66D083513C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53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795542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140544" y="1396617"/>
            <a:ext cx="2996333" cy="98488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Digital Design Flow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Design Validation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2005384" y="2655840"/>
            <a:ext cx="8181231" cy="36413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An important task in any digital system design</a:t>
            </a:r>
          </a:p>
          <a:p>
            <a:pPr marL="342900" indent="-342900">
              <a:lnSpc>
                <a:spcPct val="8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The process to check the design for any design flaws </a:t>
            </a:r>
          </a:p>
          <a:p>
            <a:pPr marL="342900" indent="-342900">
              <a:lnSpc>
                <a:spcPct val="80000"/>
              </a:lnSpc>
              <a:buClr>
                <a:srgbClr val="002060"/>
              </a:buClr>
              <a:buFont typeface="Wingdings" panose="05000000000000000000" pitchFamily="2" charset="2"/>
              <a:buChar char="q"/>
            </a:pPr>
            <a:endParaRPr lang="en-US" sz="24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>
              <a:lnSpc>
                <a:spcPct val="8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 design flaw due to:</a:t>
            </a:r>
          </a:p>
          <a:p>
            <a:pPr marL="800100" lvl="1" indent="-342900">
              <a:lnSpc>
                <a:spcPct val="8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Ambiguous Problem Specifications</a:t>
            </a:r>
          </a:p>
          <a:p>
            <a:pPr marL="800100" lvl="1" indent="-342900">
              <a:lnSpc>
                <a:spcPct val="8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Designer Errors</a:t>
            </a:r>
          </a:p>
          <a:p>
            <a:pPr marL="800100" lvl="1" indent="-342900">
              <a:lnSpc>
                <a:spcPct val="8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Incorrect Use of Parts in the Design </a:t>
            </a:r>
          </a:p>
          <a:p>
            <a:pPr marL="342900" indent="-342900">
              <a:lnSpc>
                <a:spcPct val="8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>
              <a:lnSpc>
                <a:spcPct val="80000"/>
              </a:lnSpc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Can be done by:</a:t>
            </a:r>
          </a:p>
          <a:p>
            <a:pPr marL="800100" lvl="1" indent="-342900">
              <a:lnSpc>
                <a:spcPct val="8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Simulation</a:t>
            </a:r>
          </a:p>
          <a:p>
            <a:pPr marL="800100" lvl="1" indent="-342900">
              <a:lnSpc>
                <a:spcPct val="8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Assertion Verification</a:t>
            </a:r>
          </a:p>
          <a:p>
            <a:pPr marL="800100" lvl="1" indent="-342900">
              <a:lnSpc>
                <a:spcPct val="80000"/>
              </a:lnSpc>
              <a:buClr>
                <a:srgbClr val="002060"/>
              </a:buClr>
              <a:buFont typeface="Wingdings" panose="05000000000000000000" pitchFamily="2" charset="2"/>
              <a:buChar char="Ø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Formal Verification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4DF75C4-7DF2-44A5-AB27-AFD6E72E128F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695667"/>
          </a:xfrm>
        </p:spPr>
        <p:txBody>
          <a:bodyPr>
            <a:normAutofit/>
          </a:bodyPr>
          <a:lstStyle/>
          <a:p>
            <a:pPr algn="ctr" eaLnBrk="1" hangingPunct="1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A5F0F63C-33CA-4971-AFD2-710F1E935B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54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98495285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87932"/>
            <a:ext cx="4879210" cy="4460506"/>
          </a:xfrm>
          <a:prstGeom prst="rect">
            <a:avLst/>
          </a:prstGeom>
        </p:spPr>
      </p:pic>
      <p:sp>
        <p:nvSpPr>
          <p:cNvPr id="6" name="Rectangle 5"/>
          <p:cNvSpPr/>
          <p:nvPr/>
        </p:nvSpPr>
        <p:spPr>
          <a:xfrm>
            <a:off x="951994" y="1144554"/>
            <a:ext cx="168026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Simulation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85895" y="2027043"/>
            <a:ext cx="4948755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buClr>
                <a:srgbClr val="99CCFF"/>
              </a:buClr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The Required Test data:</a:t>
            </a:r>
          </a:p>
          <a:p>
            <a:pPr marL="342900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generated graphically using waveform editors</a:t>
            </a:r>
          </a:p>
          <a:p>
            <a:pPr marL="342900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through a </a:t>
            </a:r>
            <a:r>
              <a:rPr lang="en-US" sz="2400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testbench</a:t>
            </a:r>
            <a:endParaRPr lang="en-US" sz="24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>
              <a:buClr>
                <a:srgbClr val="99CCFF"/>
              </a:buClr>
              <a:buFont typeface="Wingdings" panose="05000000000000000000" pitchFamily="2" charset="2"/>
              <a:buChar char="§"/>
            </a:pPr>
            <a:endParaRPr lang="en-US" sz="11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>
              <a:buClr>
                <a:srgbClr val="99CCFF"/>
              </a:buClr>
            </a:pPr>
            <a:endParaRPr lang="en-US" sz="24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>
              <a:buClr>
                <a:srgbClr val="99CCFF"/>
              </a:buClr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Outputs of simulators:</a:t>
            </a:r>
          </a:p>
          <a:p>
            <a:pPr marL="342900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Waveforms</a:t>
            </a:r>
            <a:b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</a:b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(for visual inspection) </a:t>
            </a:r>
          </a:p>
          <a:p>
            <a:pPr marL="342900" indent="-342900">
              <a:buClr>
                <a:srgbClr val="002060"/>
              </a:buClr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Text (for large designs for machine processing)</a:t>
            </a:r>
          </a:p>
        </p:txBody>
      </p:sp>
      <p:sp>
        <p:nvSpPr>
          <p:cNvPr id="11" name="AutoShape 21"/>
          <p:cNvSpPr>
            <a:spLocks noChangeArrowheads="1"/>
          </p:cNvSpPr>
          <p:nvPr/>
        </p:nvSpPr>
        <p:spPr bwMode="auto">
          <a:xfrm>
            <a:off x="5934651" y="3034009"/>
            <a:ext cx="1877255" cy="834573"/>
          </a:xfrm>
          <a:prstGeom prst="roundRect">
            <a:avLst>
              <a:gd name="adj" fmla="val 16667"/>
            </a:avLst>
          </a:prstGeom>
          <a:solidFill>
            <a:srgbClr val="FFFF66">
              <a:alpha val="16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3" name="AutoShape 21"/>
          <p:cNvSpPr>
            <a:spLocks noChangeArrowheads="1"/>
          </p:cNvSpPr>
          <p:nvPr/>
        </p:nvSpPr>
        <p:spPr bwMode="auto">
          <a:xfrm>
            <a:off x="5976212" y="5126433"/>
            <a:ext cx="1877255" cy="570025"/>
          </a:xfrm>
          <a:prstGeom prst="roundRect">
            <a:avLst>
              <a:gd name="adj" fmla="val 16667"/>
            </a:avLst>
          </a:prstGeom>
          <a:solidFill>
            <a:srgbClr val="FFFF66">
              <a:alpha val="16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14" name="AutoShape 21"/>
          <p:cNvSpPr>
            <a:spLocks noChangeArrowheads="1"/>
          </p:cNvSpPr>
          <p:nvPr/>
        </p:nvSpPr>
        <p:spPr bwMode="auto">
          <a:xfrm>
            <a:off x="9937716" y="1450012"/>
            <a:ext cx="1106487" cy="728239"/>
          </a:xfrm>
          <a:prstGeom prst="roundRect">
            <a:avLst>
              <a:gd name="adj" fmla="val 16667"/>
            </a:avLst>
          </a:prstGeom>
          <a:solidFill>
            <a:srgbClr val="FFFF66">
              <a:alpha val="16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5" name="AutoShape 21"/>
          <p:cNvSpPr>
            <a:spLocks noChangeArrowheads="1"/>
          </p:cNvSpPr>
          <p:nvPr/>
        </p:nvSpPr>
        <p:spPr bwMode="auto">
          <a:xfrm>
            <a:off x="9950416" y="2296069"/>
            <a:ext cx="1106487" cy="547136"/>
          </a:xfrm>
          <a:prstGeom prst="roundRect">
            <a:avLst>
              <a:gd name="adj" fmla="val 16667"/>
            </a:avLst>
          </a:prstGeom>
          <a:solidFill>
            <a:srgbClr val="FFFF66">
              <a:alpha val="16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149980" y="5934902"/>
            <a:ext cx="33409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Obtained from Dr. </a:t>
            </a:r>
            <a:r>
              <a:rPr lang="en-US" sz="1400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Navabi</a:t>
            </a:r>
            <a:r>
              <a:rPr lang="en-US" sz="1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Book slides</a:t>
            </a:r>
            <a:endParaRPr lang="en-US" sz="1400" dirty="0">
              <a:latin typeface="Comic Sans MS" panose="030F0702030302020204" pitchFamily="66" charset="0"/>
            </a:endParaRPr>
          </a:p>
        </p:txBody>
      </p:sp>
      <p:sp>
        <p:nvSpPr>
          <p:cNvPr id="16" name="Rectangle 2">
            <a:extLst>
              <a:ext uri="{FF2B5EF4-FFF2-40B4-BE49-F238E27FC236}">
                <a16:creationId xmlns:a16="http://schemas.microsoft.com/office/drawing/2014/main" id="{02E1625F-7C3F-4E0B-B270-07D95937964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69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17" name="Slide Number Placeholder 3">
            <a:extLst>
              <a:ext uri="{FF2B5EF4-FFF2-40B4-BE49-F238E27FC236}">
                <a16:creationId xmlns:a16="http://schemas.microsoft.com/office/drawing/2014/main" id="{B81CF50F-5964-44B5-A2C5-58BED1A87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55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211425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3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14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15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4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19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0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21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22" dur="500" fill="hold"/>
                                        <p:tgtEl>
                                          <p:spTgt spid="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30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24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5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26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27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1" presetClass="exit" presetSubtype="0" fill="hold" grpId="2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4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37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2000"/>
                            </p:stCondLst>
                            <p:childTnLst>
                              <p:par>
                                <p:cTn id="39" presetID="24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40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1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42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43" dur="500" fill="hold"/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5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1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52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53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00"/>
                            </p:stCondLst>
                            <p:childTnLst>
                              <p:par>
                                <p:cTn id="55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5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1000"/>
                            </p:stCondLst>
                            <p:childTnLst>
                              <p:par>
                                <p:cTn id="59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60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4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7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8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animClr clrSpc="hsl" dir="cw">
                                      <p:cBhvr>
                                        <p:cTn id="69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-12549" l="-25098"/>
                                      </p:by>
                                    </p:animClr>
                                    <p:set>
                                      <p:cBhvr>
                                        <p:cTn id="70" dur="500" fill="hold"/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500"/>
                            </p:stCondLst>
                            <p:childTnLst>
                              <p:par>
                                <p:cTn id="7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1000"/>
                            </p:stCondLst>
                            <p:childTnLst>
                              <p:par>
                                <p:cTn id="76" presetID="30" presetClass="emph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77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8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animClr clrSpc="hsl" dir="cw">
                                      <p:cBhvr>
                                        <p:cTn id="79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0" s="12549" l="25098"/>
                                      </p:by>
                                    </p:animClr>
                                    <p:set>
                                      <p:cBhvr>
                                        <p:cTn id="80" dur="500" fill="hold"/>
                                        <p:tgtEl>
                                          <p:spTgt spid="4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1" fill="hold">
                            <p:stCondLst>
                              <p:cond delay="1500"/>
                            </p:stCondLst>
                            <p:childTnLst>
                              <p:par>
                                <p:cTn id="82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83" dur="1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1" grpId="1" animBg="1"/>
      <p:bldP spid="11" grpId="2" animBg="1"/>
      <p:bldP spid="13" grpId="0" animBg="1"/>
      <p:bldP spid="13" grpId="1" animBg="1"/>
      <p:bldP spid="13" grpId="2" animBg="1"/>
      <p:bldP spid="14" grpId="0" animBg="1"/>
      <p:bldP spid="14" grpId="1" animBg="1"/>
      <p:bldP spid="14" grpId="2" animBg="1"/>
      <p:bldP spid="15" grpId="0" animBg="1"/>
      <p:bldP spid="15" grpId="1" animBg="1"/>
      <p:bldP spid="15" grpId="2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067695" y="1418416"/>
            <a:ext cx="168026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Simulation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56174" y="2392340"/>
            <a:ext cx="4968552" cy="3917102"/>
          </a:xfrm>
          <a:prstGeom prst="rect">
            <a:avLst/>
          </a:prstGeom>
        </p:spPr>
      </p:pic>
      <p:sp>
        <p:nvSpPr>
          <p:cNvPr id="12" name="AutoShape 6"/>
          <p:cNvSpPr>
            <a:spLocks noChangeArrowheads="1"/>
          </p:cNvSpPr>
          <p:nvPr/>
        </p:nvSpPr>
        <p:spPr bwMode="auto">
          <a:xfrm flipH="1">
            <a:off x="3503613" y="1419071"/>
            <a:ext cx="1854746" cy="672536"/>
          </a:xfrm>
          <a:prstGeom prst="wedgeRoundRectCallout">
            <a:avLst>
              <a:gd name="adj1" fmla="val -36884"/>
              <a:gd name="adj2" fmla="val 90798"/>
              <a:gd name="adj3" fmla="val 16667"/>
            </a:avLst>
          </a:prstGeom>
          <a:solidFill>
            <a:srgbClr val="CCFFCC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 dirty="0" err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Testbench</a:t>
            </a:r>
            <a:r>
              <a:rPr lang="en-US" sz="1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 for the</a:t>
            </a:r>
          </a:p>
          <a:p>
            <a:pPr algn="ctr"/>
            <a:r>
              <a:rPr lang="en-US" sz="1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Counter Circuit</a:t>
            </a:r>
          </a:p>
        </p:txBody>
      </p:sp>
      <p:sp>
        <p:nvSpPr>
          <p:cNvPr id="13" name="AutoShape 7"/>
          <p:cNvSpPr>
            <a:spLocks noChangeArrowheads="1"/>
          </p:cNvSpPr>
          <p:nvPr/>
        </p:nvSpPr>
        <p:spPr bwMode="auto">
          <a:xfrm>
            <a:off x="7226102" y="1464597"/>
            <a:ext cx="1600200" cy="783727"/>
          </a:xfrm>
          <a:prstGeom prst="wedgeRoundRectCallout">
            <a:avLst>
              <a:gd name="adj1" fmla="val -45637"/>
              <a:gd name="adj2" fmla="val 78589"/>
              <a:gd name="adj3" fmla="val 16667"/>
            </a:avLst>
          </a:prstGeom>
          <a:solidFill>
            <a:srgbClr val="CDFFCD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Verilog Code of a Counter Circuit</a:t>
            </a:r>
          </a:p>
        </p:txBody>
      </p:sp>
      <p:sp>
        <p:nvSpPr>
          <p:cNvPr id="14" name="AutoShape 17"/>
          <p:cNvSpPr>
            <a:spLocks noChangeArrowheads="1"/>
          </p:cNvSpPr>
          <p:nvPr/>
        </p:nvSpPr>
        <p:spPr bwMode="auto">
          <a:xfrm flipH="1">
            <a:off x="7804647" y="5488684"/>
            <a:ext cx="1601469" cy="790211"/>
          </a:xfrm>
          <a:prstGeom prst="wedgeRoundRectCallout">
            <a:avLst>
              <a:gd name="adj1" fmla="val 69093"/>
              <a:gd name="adj2" fmla="val -25985"/>
              <a:gd name="adj3" fmla="val 16667"/>
            </a:avLst>
          </a:prstGeom>
          <a:solidFill>
            <a:srgbClr val="CCFFCC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The simulation results in form of a waveform</a:t>
            </a:r>
          </a:p>
        </p:txBody>
      </p:sp>
      <p:sp>
        <p:nvSpPr>
          <p:cNvPr id="16" name="AutoShape 21"/>
          <p:cNvSpPr>
            <a:spLocks noChangeArrowheads="1"/>
          </p:cNvSpPr>
          <p:nvPr/>
        </p:nvSpPr>
        <p:spPr bwMode="auto">
          <a:xfrm>
            <a:off x="3818806" y="3563517"/>
            <a:ext cx="2016224" cy="159968"/>
          </a:xfrm>
          <a:prstGeom prst="roundRect">
            <a:avLst>
              <a:gd name="adj" fmla="val 16667"/>
            </a:avLst>
          </a:prstGeom>
          <a:solidFill>
            <a:srgbClr val="FFFF66">
              <a:alpha val="16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132238" y="6306172"/>
            <a:ext cx="28985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Obtained from Dr. </a:t>
            </a:r>
            <a:r>
              <a:rPr lang="en-US" sz="1200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Navabi</a:t>
            </a:r>
            <a:r>
              <a:rPr lang="en-US" sz="12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Book slides</a:t>
            </a:r>
            <a:endParaRPr lang="en-US" sz="1200" dirty="0"/>
          </a:p>
        </p:txBody>
      </p:sp>
      <p:sp>
        <p:nvSpPr>
          <p:cNvPr id="17" name="Rectangle 2">
            <a:extLst>
              <a:ext uri="{FF2B5EF4-FFF2-40B4-BE49-F238E27FC236}">
                <a16:creationId xmlns:a16="http://schemas.microsoft.com/office/drawing/2014/main" id="{89A12B84-0B0A-4883-84C4-089452E9E3BD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69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18" name="Slide Number Placeholder 3">
            <a:extLst>
              <a:ext uri="{FF2B5EF4-FFF2-40B4-BE49-F238E27FC236}">
                <a16:creationId xmlns:a16="http://schemas.microsoft.com/office/drawing/2014/main" id="{7481C38C-C4A3-490F-B1CF-581534B331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56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952302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35" presetClass="emph" presetSubtype="0" repeatCount="indefinite" fill="hold" grpId="1" nodeType="afterEffect">
                                  <p:stCondLst>
                                    <p:cond delay="0"/>
                                  </p:stCondLst>
                                  <p:endCondLst>
                                    <p:cond evt="onNext" delay="0">
                                      <p:tgtEl>
                                        <p:sldTgt/>
                                      </p:tgtEl>
                                    </p:cond>
                                  </p:endCondLst>
                                  <p:childTnLst>
                                    <p:anim calcmode="discrete" valueType="str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2" grpId="1" animBg="1"/>
      <p:bldP spid="13" grpId="0" animBg="1"/>
      <p:bldP spid="13" grpId="1" animBg="1"/>
      <p:bldP spid="14" grpId="0" animBg="1"/>
      <p:bldP spid="16" grpId="0" animBg="1"/>
      <p:bldP spid="16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491272" y="1422236"/>
            <a:ext cx="168026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Simulation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10717" y="3142245"/>
            <a:ext cx="7998413" cy="2400173"/>
          </a:xfrm>
          <a:prstGeom prst="rect">
            <a:avLst/>
          </a:prstGeom>
        </p:spPr>
      </p:pic>
      <p:sp>
        <p:nvSpPr>
          <p:cNvPr id="17" name="AutoShape 15"/>
          <p:cNvSpPr>
            <a:spLocks noChangeArrowheads="1"/>
          </p:cNvSpPr>
          <p:nvPr/>
        </p:nvSpPr>
        <p:spPr bwMode="auto">
          <a:xfrm flipH="1">
            <a:off x="6655441" y="1870009"/>
            <a:ext cx="2902024" cy="1223614"/>
          </a:xfrm>
          <a:prstGeom prst="wedgeRoundRectCallout">
            <a:avLst>
              <a:gd name="adj1" fmla="val 74403"/>
              <a:gd name="adj2" fmla="val 54069"/>
              <a:gd name="adj3" fmla="val 16667"/>
            </a:avLst>
          </a:prstGeom>
          <a:solidFill>
            <a:srgbClr val="CDFFCD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The </a:t>
            </a:r>
            <a:r>
              <a:rPr lang="en-US" sz="1400" dirty="0" err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testbench</a:t>
            </a:r>
            <a:r>
              <a:rPr lang="en-US" sz="1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 instantiates the design under test, and as part of the code of the </a:t>
            </a:r>
            <a:r>
              <a:rPr lang="en-US" sz="1400" dirty="0" err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testbench</a:t>
            </a:r>
            <a:r>
              <a:rPr lang="en-US" sz="14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 it applies test data to the instantiated circuit.</a:t>
            </a:r>
          </a:p>
        </p:txBody>
      </p:sp>
      <p:sp>
        <p:nvSpPr>
          <p:cNvPr id="18" name="AutoShape 21"/>
          <p:cNvSpPr>
            <a:spLocks noChangeArrowheads="1"/>
          </p:cNvSpPr>
          <p:nvPr/>
        </p:nvSpPr>
        <p:spPr bwMode="auto">
          <a:xfrm>
            <a:off x="2555298" y="5025785"/>
            <a:ext cx="3255819" cy="228600"/>
          </a:xfrm>
          <a:prstGeom prst="roundRect">
            <a:avLst>
              <a:gd name="adj" fmla="val 16667"/>
            </a:avLst>
          </a:prstGeom>
          <a:solidFill>
            <a:srgbClr val="FFFF66">
              <a:alpha val="36000"/>
            </a:srgb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4947020" y="5729657"/>
            <a:ext cx="28985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Obtained from Dr. </a:t>
            </a:r>
            <a:r>
              <a:rPr lang="en-US" sz="1200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Navabi</a:t>
            </a:r>
            <a:r>
              <a:rPr lang="en-US" sz="12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Book slides</a:t>
            </a:r>
            <a:endParaRPr lang="en-US" sz="1200" dirty="0"/>
          </a:p>
        </p:txBody>
      </p:sp>
      <p:sp>
        <p:nvSpPr>
          <p:cNvPr id="12" name="Rectangle 2">
            <a:extLst>
              <a:ext uri="{FF2B5EF4-FFF2-40B4-BE49-F238E27FC236}">
                <a16:creationId xmlns:a16="http://schemas.microsoft.com/office/drawing/2014/main" id="{618FE59E-82CC-4D11-A595-4FFA2BCE5230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69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13" name="Slide Number Placeholder 3">
            <a:extLst>
              <a:ext uri="{FF2B5EF4-FFF2-40B4-BE49-F238E27FC236}">
                <a16:creationId xmlns:a16="http://schemas.microsoft.com/office/drawing/2014/main" id="{3CCD1016-52F9-47F4-9BCB-2C8B4A2D25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57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8380914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1152179" y="1143344"/>
            <a:ext cx="1680268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Simulation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39616" y="1916832"/>
            <a:ext cx="6701876" cy="3666030"/>
          </a:xfrm>
          <a:prstGeom prst="rect">
            <a:avLst/>
          </a:prstGeom>
        </p:spPr>
      </p:pic>
      <p:sp>
        <p:nvSpPr>
          <p:cNvPr id="13" name="AutoShape 3"/>
          <p:cNvSpPr>
            <a:spLocks noChangeArrowheads="1"/>
          </p:cNvSpPr>
          <p:nvPr/>
        </p:nvSpPr>
        <p:spPr bwMode="auto">
          <a:xfrm flipH="1">
            <a:off x="7791167" y="2292221"/>
            <a:ext cx="2437903" cy="1446740"/>
          </a:xfrm>
          <a:prstGeom prst="wedgeRoundRectCallout">
            <a:avLst>
              <a:gd name="adj1" fmla="val 41021"/>
              <a:gd name="adj2" fmla="val 69245"/>
              <a:gd name="adj3" fmla="val 16667"/>
            </a:avLst>
          </a:prstGeom>
          <a:solidFill>
            <a:srgbClr val="CDFFCD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Validates the functionality of the counter circuit being tested, Regardless of </a:t>
            </a:r>
          </a:p>
          <a:p>
            <a:pPr algn="ctr"/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clock frequency</a:t>
            </a:r>
          </a:p>
        </p:txBody>
      </p:sp>
      <p:sp>
        <p:nvSpPr>
          <p:cNvPr id="10" name="Rectangle 9"/>
          <p:cNvSpPr/>
          <p:nvPr/>
        </p:nvSpPr>
        <p:spPr>
          <a:xfrm>
            <a:off x="4892616" y="5560044"/>
            <a:ext cx="2898550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2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Obtained from Dr. </a:t>
            </a:r>
            <a:r>
              <a:rPr lang="en-US" sz="1200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Navabi</a:t>
            </a:r>
            <a:r>
              <a:rPr lang="en-US" sz="12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Book slides</a:t>
            </a:r>
            <a:endParaRPr lang="en-US" sz="1200" dirty="0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2A4DCC1B-6B63-4715-BC6B-B45A7DC3485A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69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12" name="Slide Number Placeholder 3">
            <a:extLst>
              <a:ext uri="{FF2B5EF4-FFF2-40B4-BE49-F238E27FC236}">
                <a16:creationId xmlns:a16="http://schemas.microsoft.com/office/drawing/2014/main" id="{F5F373DA-05C4-46CA-A500-FB700BC9AF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58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1147621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340961" y="1516966"/>
            <a:ext cx="159530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Synthesis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 flipH="1">
            <a:off x="8143573" y="1402554"/>
            <a:ext cx="2121258" cy="632723"/>
          </a:xfrm>
          <a:prstGeom prst="wedgeRoundRectCallout">
            <a:avLst>
              <a:gd name="adj1" fmla="val 45468"/>
              <a:gd name="adj2" fmla="val 99926"/>
              <a:gd name="adj3" fmla="val 16667"/>
            </a:avLst>
          </a:prstGeom>
          <a:solidFill>
            <a:srgbClr val="CDFFCD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The output of Synthesis tool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15427" y="2132519"/>
            <a:ext cx="7962228" cy="3904171"/>
          </a:xfrm>
          <a:prstGeom prst="rect">
            <a:avLst/>
          </a:prstGeom>
        </p:spPr>
      </p:pic>
      <p:sp>
        <p:nvSpPr>
          <p:cNvPr id="9" name="Rectangle 2">
            <a:extLst>
              <a:ext uri="{FF2B5EF4-FFF2-40B4-BE49-F238E27FC236}">
                <a16:creationId xmlns:a16="http://schemas.microsoft.com/office/drawing/2014/main" id="{FDE6E5C1-1E09-48B0-A0CB-FB23BD341570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69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DA538FFC-18E3-481F-A307-0C6B668C31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59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47055389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مشخصات، قیمت و خرید کتاب Digital Design With an Introduction to the Verilog  HDL, VHDL, and SystemVerilog اثر M. Morris R. Mano and Michael D. Ciletti  انتشارات مؤلفین طلایی | دیجی‌کالا">
            <a:extLst>
              <a:ext uri="{FF2B5EF4-FFF2-40B4-BE49-F238E27FC236}">
                <a16:creationId xmlns:a16="http://schemas.microsoft.com/office/drawing/2014/main" id="{8CC0BAAC-C2F7-4C87-99C2-897EF6FF7F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65133" y="3928695"/>
            <a:ext cx="2940173" cy="29401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103C5C76-619A-43DB-826C-39F88EF5B7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6"/>
            <a:ext cx="10515600" cy="988890"/>
          </a:xfrm>
        </p:spPr>
        <p:txBody>
          <a:bodyPr>
            <a:normAutofit fontScale="90000"/>
          </a:bodyPr>
          <a:lstStyle/>
          <a:p>
            <a:pPr algn="ctr" fontAlgn="base"/>
            <a:r>
              <a:rPr lang="en-US" b="1" dirty="0">
                <a:latin typeface="Comic Sans MS" panose="030F0702030302020204" pitchFamily="66" charset="0"/>
              </a:rPr>
              <a:t>Course Introduction </a:t>
            </a:r>
            <a:br>
              <a:rPr lang="en-US" b="1" dirty="0">
                <a:latin typeface="Comic Sans MS" panose="030F0702030302020204" pitchFamily="66" charset="0"/>
              </a:rPr>
            </a:br>
            <a:r>
              <a:rPr lang="en-US" sz="3200" b="1" i="0" dirty="0">
                <a:effectLst/>
                <a:latin typeface="Comic Sans MS" panose="030F0702030302020204" pitchFamily="66" charset="0"/>
              </a:rPr>
              <a:t>(Computer Aided Design)</a:t>
            </a:r>
            <a:endParaRPr lang="en-US" b="1" i="0" dirty="0">
              <a:effectLst/>
              <a:latin typeface="sofia-pro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30D69A3-65CA-4C69-8432-6CBFDF57F6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2051" y="1404536"/>
            <a:ext cx="10515600" cy="2940174"/>
          </a:xfrm>
        </p:spPr>
        <p:txBody>
          <a:bodyPr>
            <a:normAutofit/>
          </a:bodyPr>
          <a:lstStyle/>
          <a:p>
            <a:pPr algn="just"/>
            <a:r>
              <a:rPr lang="en-US" sz="2400" dirty="0">
                <a:latin typeface="Comic Sans MS" panose="030F0702030302020204" pitchFamily="66" charset="0"/>
              </a:rPr>
              <a:t>References: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b="1" dirty="0">
                <a:latin typeface="Comic Sans MS" panose="030F0702030302020204" pitchFamily="66" charset="0"/>
              </a:rPr>
              <a:t>Book 1:</a:t>
            </a:r>
            <a:r>
              <a:rPr lang="en-US" sz="2000" dirty="0">
                <a:latin typeface="Comic Sans MS" panose="030F0702030302020204" pitchFamily="66" charset="0"/>
              </a:rPr>
              <a:t> M. Morris Mano and Michael D. </a:t>
            </a:r>
            <a:r>
              <a:rPr lang="en-US" sz="2000" dirty="0" err="1">
                <a:latin typeface="Comic Sans MS" panose="030F0702030302020204" pitchFamily="66" charset="0"/>
              </a:rPr>
              <a:t>Ciletti</a:t>
            </a:r>
            <a:r>
              <a:rPr lang="en-US" sz="2000" dirty="0">
                <a:latin typeface="Comic Sans MS" panose="030F0702030302020204" pitchFamily="66" charset="0"/>
              </a:rPr>
              <a:t>. “</a:t>
            </a:r>
            <a:r>
              <a:rPr lang="en-US" sz="2000" b="1" dirty="0">
                <a:latin typeface="Comic Sans MS" panose="030F0702030302020204" pitchFamily="66" charset="0"/>
              </a:rPr>
              <a:t>Digital Design With an Introduction to the Verilog HDL, VHDL, and System Verilog</a:t>
            </a:r>
            <a:r>
              <a:rPr lang="en-US" sz="2000" dirty="0">
                <a:latin typeface="Comic Sans MS" panose="030F0702030302020204" pitchFamily="66" charset="0"/>
              </a:rPr>
              <a:t>“, Sixth Edition (2019).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b="1" dirty="0">
                <a:latin typeface="Comic Sans MS" panose="030F0702030302020204" pitchFamily="66" charset="0"/>
              </a:rPr>
              <a:t>Book 2: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Zainalabedin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Navabi</a:t>
            </a:r>
            <a:r>
              <a:rPr lang="en-US" sz="2000" dirty="0">
                <a:latin typeface="Comic Sans MS" panose="030F0702030302020204" pitchFamily="66" charset="0"/>
              </a:rPr>
              <a:t>, “</a:t>
            </a:r>
            <a:r>
              <a:rPr lang="en-US" sz="2000" b="1" dirty="0">
                <a:latin typeface="Comic Sans MS" panose="030F0702030302020204" pitchFamily="66" charset="0"/>
              </a:rPr>
              <a:t>Verilog Digital System Design , RT Level Synthesis, Testbench and Verification”</a:t>
            </a:r>
            <a:r>
              <a:rPr lang="en-US" sz="2000" dirty="0">
                <a:latin typeface="Comic Sans MS" panose="030F0702030302020204" pitchFamily="66" charset="0"/>
              </a:rPr>
              <a:t> – 2nd Edition.</a:t>
            </a:r>
          </a:p>
          <a:p>
            <a:pPr lvl="1" algn="just">
              <a:buFont typeface="Wingdings" panose="05000000000000000000" pitchFamily="2" charset="2"/>
              <a:buChar char="Ø"/>
            </a:pPr>
            <a:r>
              <a:rPr lang="en-US" sz="2000" dirty="0">
                <a:latin typeface="Comic Sans MS" panose="030F0702030302020204" pitchFamily="66" charset="0"/>
              </a:rPr>
              <a:t>Book 3: </a:t>
            </a:r>
            <a:r>
              <a:rPr lang="en-US" sz="2000" dirty="0" err="1">
                <a:latin typeface="Comic Sans MS" panose="030F0702030302020204" pitchFamily="66" charset="0"/>
              </a:rPr>
              <a:t>Zainalabedin</a:t>
            </a:r>
            <a:r>
              <a:rPr lang="en-US" sz="2000" dirty="0">
                <a:latin typeface="Comic Sans MS" panose="030F0702030302020204" pitchFamily="66" charset="0"/>
              </a:rPr>
              <a:t> </a:t>
            </a:r>
            <a:r>
              <a:rPr lang="en-US" sz="2000" dirty="0" err="1">
                <a:latin typeface="Comic Sans MS" panose="030F0702030302020204" pitchFamily="66" charset="0"/>
              </a:rPr>
              <a:t>Navabi</a:t>
            </a:r>
            <a:r>
              <a:rPr lang="en-US" dirty="0">
                <a:latin typeface="Comic Sans MS" panose="030F0702030302020204" pitchFamily="66" charset="0"/>
              </a:rPr>
              <a:t>, </a:t>
            </a:r>
            <a:r>
              <a:rPr lang="en-US" sz="2000" b="1" dirty="0">
                <a:latin typeface="Comic Sans MS" panose="030F0702030302020204" pitchFamily="66" charset="0"/>
              </a:rPr>
              <a:t>VHDL modular design and synthesis of cores and systems”, </a:t>
            </a:r>
            <a:endParaRPr lang="en-US" sz="2400" b="1" dirty="0">
              <a:latin typeface="Comic Sans MS" panose="030F0702030302020204" pitchFamily="66" charset="0"/>
            </a:endParaRPr>
          </a:p>
          <a:p>
            <a:pPr algn="just"/>
            <a:endParaRPr lang="en-US" sz="2400" dirty="0">
              <a:latin typeface="Comic Sans MS" panose="030F0702030302020204" pitchFamily="66" charset="0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25EC96-53C6-4F07-AB12-7466F2B34F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81485A-01B8-4054-A537-7FB3100B64ED}" type="slidenum">
              <a:rPr lang="en-US" smtClean="0"/>
              <a:t>6</a:t>
            </a:fld>
            <a:endParaRPr lang="en-US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2FD775E2-206C-4B82-B4F9-A05970074C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2609" y="4076089"/>
            <a:ext cx="1997242" cy="26453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VHDL:Modular Design and Synthesis of Cores and Systems, Third Edition:  Navabi, Zainalabedin: 9780071475457: Amazon.com: Books">
            <a:extLst>
              <a:ext uri="{FF2B5EF4-FFF2-40B4-BE49-F238E27FC236}">
                <a16:creationId xmlns:a16="http://schemas.microsoft.com/office/drawing/2014/main" id="{2CC1BA99-0F84-46DB-AB7E-8E28A78449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20588" y="4024006"/>
            <a:ext cx="1719157" cy="27495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149597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2289020" y="2477005"/>
            <a:ext cx="8096448" cy="349838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/>
          <p:cNvSpPr/>
          <p:nvPr/>
        </p:nvSpPr>
        <p:spPr>
          <a:xfrm>
            <a:off x="1992313" y="6416948"/>
            <a:ext cx="1511300" cy="25241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n-US"/>
          </a:p>
        </p:txBody>
      </p:sp>
      <p:sp>
        <p:nvSpPr>
          <p:cNvPr id="6" name="Rectangle 5"/>
          <p:cNvSpPr/>
          <p:nvPr/>
        </p:nvSpPr>
        <p:spPr>
          <a:xfrm>
            <a:off x="977706" y="1194572"/>
            <a:ext cx="1595309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Synthesis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sp>
        <p:nvSpPr>
          <p:cNvPr id="16" name="AutoShape 3"/>
          <p:cNvSpPr>
            <a:spLocks noChangeArrowheads="1"/>
          </p:cNvSpPr>
          <p:nvPr/>
        </p:nvSpPr>
        <p:spPr bwMode="auto">
          <a:xfrm flipH="1">
            <a:off x="8184409" y="1581651"/>
            <a:ext cx="2121258" cy="632723"/>
          </a:xfrm>
          <a:prstGeom prst="wedgeRoundRectCallout">
            <a:avLst>
              <a:gd name="adj1" fmla="val 50001"/>
              <a:gd name="adj2" fmla="val 89317"/>
              <a:gd name="adj3" fmla="val 16667"/>
            </a:avLst>
          </a:prstGeom>
          <a:solidFill>
            <a:srgbClr val="CDFFCD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The output of Synthesis tool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33230" y="2524999"/>
            <a:ext cx="7998701" cy="3429858"/>
          </a:xfrm>
          <a:prstGeom prst="rect">
            <a:avLst/>
          </a:prstGeom>
        </p:spPr>
      </p:pic>
      <p:sp>
        <p:nvSpPr>
          <p:cNvPr id="12" name="AutoShape 3"/>
          <p:cNvSpPr>
            <a:spLocks noChangeArrowheads="1"/>
          </p:cNvSpPr>
          <p:nvPr/>
        </p:nvSpPr>
        <p:spPr bwMode="auto">
          <a:xfrm flipH="1">
            <a:off x="8409700" y="4926157"/>
            <a:ext cx="2267744" cy="936103"/>
          </a:xfrm>
          <a:prstGeom prst="wedgeRoundRectCallout">
            <a:avLst>
              <a:gd name="adj1" fmla="val 76344"/>
              <a:gd name="adj2" fmla="val -46997"/>
              <a:gd name="adj3" fmla="val 16667"/>
            </a:avLst>
          </a:prstGeom>
          <a:solidFill>
            <a:srgbClr val="CDFFCD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</p:spPr>
        <p:txBody>
          <a:bodyPr/>
          <a:lstStyle/>
          <a:p>
            <a:pPr algn="ctr"/>
            <a:r>
              <a:rPr lang="en-US" sz="1600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A list of gates and flip-flops and their interconnection</a:t>
            </a: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28678F75-1AD9-4291-AACD-4835006C4A75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69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C3FAE70-4F91-416E-96DF-1BDB1BD6EB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60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44748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8695FD-5E95-4A9A-AEB4-77844166D989}" type="slidenum">
              <a:rPr lang="en-US" altLang="en-US" smtClean="0">
                <a:solidFill>
                  <a:schemeClr val="bg2"/>
                </a:solidFill>
                <a:latin typeface="Times New Roman" panose="02020603050405020304" pitchFamily="18" charset="0"/>
              </a:rPr>
              <a:pPr/>
              <a:t>61</a:t>
            </a:fld>
            <a:r>
              <a:rPr lang="en-US" altLang="en-US" dirty="0">
                <a:solidFill>
                  <a:schemeClr val="bg2"/>
                </a:solidFill>
                <a:latin typeface="Times New Roman" panose="02020603050405020304" pitchFamily="18" charset="0"/>
              </a:rPr>
              <a:t>/38</a:t>
            </a:r>
          </a:p>
        </p:txBody>
      </p:sp>
      <p:sp>
        <p:nvSpPr>
          <p:cNvPr id="6" name="Rectangle 5"/>
          <p:cNvSpPr/>
          <p:nvPr/>
        </p:nvSpPr>
        <p:spPr>
          <a:xfrm>
            <a:off x="1416117" y="1373943"/>
            <a:ext cx="1595309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Synthesis</a:t>
            </a:r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618543" y="2365960"/>
            <a:ext cx="8954913" cy="2656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After the Synthesis Phase a complete </a:t>
            </a:r>
            <a:r>
              <a:rPr lang="en-US" sz="2400" b="1" u="sng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netlist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of target hardware components and their timings is generated.</a:t>
            </a:r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The generated </a:t>
            </a:r>
            <a:r>
              <a:rPr lang="en-US" sz="2400" dirty="0" err="1">
                <a:latin typeface="Comic Sans MS" panose="030F0702030302020204" pitchFamily="66" charset="0"/>
                <a:cs typeface="Segoe UI Semilight" panose="020B0402040204020203" pitchFamily="34" charset="0"/>
              </a:rPr>
              <a:t>netlist</a:t>
            </a: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 includes: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800100" lvl="1" indent="-342900" algn="just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The details of gates used for the implementation of the design.</a:t>
            </a:r>
          </a:p>
          <a:p>
            <a:pPr marL="800100" lvl="1" indent="-342900" algn="just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Wiring delays and load effects on gates used in the post-synthesis design.</a:t>
            </a: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D5BA8D58-6AB0-4DEC-95CF-45B4C0273520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69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F36DED00-0E1E-4F5C-9DDD-01F0661D57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61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54186047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5" name="Slide Number Placeholder 4"/>
          <p:cNvSpPr>
            <a:spLocks noGrp="1"/>
          </p:cNvSpPr>
          <p:nvPr>
            <p:ph type="sldNum" sz="quarter" idx="11"/>
          </p:nvPr>
        </p:nvSpPr>
        <p:spPr>
          <a:noFill/>
        </p:spPr>
        <p:txBody>
          <a:bodyPr/>
          <a:lstStyle>
            <a:lvl1pPr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08695FD-5E95-4A9A-AEB4-77844166D989}" type="slidenum">
              <a:rPr lang="en-US" altLang="en-US" smtClean="0">
                <a:solidFill>
                  <a:schemeClr val="bg2"/>
                </a:solidFill>
                <a:latin typeface="Times New Roman" panose="02020603050405020304" pitchFamily="18" charset="0"/>
              </a:rPr>
              <a:pPr/>
              <a:t>62</a:t>
            </a:fld>
            <a:r>
              <a:rPr lang="en-US" altLang="en-US" dirty="0">
                <a:solidFill>
                  <a:schemeClr val="bg2"/>
                </a:solidFill>
                <a:latin typeface="Times New Roman" panose="02020603050405020304" pitchFamily="18" charset="0"/>
              </a:rPr>
              <a:t>/38</a:t>
            </a:r>
          </a:p>
        </p:txBody>
      </p:sp>
      <p:sp>
        <p:nvSpPr>
          <p:cNvPr id="6" name="Rectangle 5"/>
          <p:cNvSpPr/>
          <p:nvPr/>
        </p:nvSpPr>
        <p:spPr>
          <a:xfrm>
            <a:off x="1366013" y="1448832"/>
            <a:ext cx="3797835" cy="61555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dirty="0">
                <a:solidFill>
                  <a:srgbClr val="C00000"/>
                </a:solidFill>
                <a:latin typeface="Comic Sans MS" panose="030F0702030302020204" pitchFamily="66" charset="0"/>
                <a:cs typeface="Segoe UI Semilight" panose="020B0402040204020203" pitchFamily="34" charset="0"/>
              </a:rPr>
              <a:t>Post-synthesis simulation</a:t>
            </a:r>
          </a:p>
          <a:p>
            <a:endParaRPr lang="en-US" sz="1000" dirty="0">
              <a:solidFill>
                <a:schemeClr val="bg2">
                  <a:lumMod val="75000"/>
                </a:schemeClr>
              </a:solidFill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296076" y="2263692"/>
            <a:ext cx="10270666" cy="3145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A Post-synthesis simulation checks:</a:t>
            </a:r>
          </a:p>
          <a:p>
            <a:pPr marL="285750" indent="-285750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16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Timing issues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Determination of a proper clock frequency </a:t>
            </a:r>
          </a:p>
          <a:p>
            <a:pPr marL="800100" lvl="1" indent="-342900">
              <a:lnSpc>
                <a:spcPct val="80000"/>
              </a:lnSpc>
              <a:buFont typeface="Wingdings" panose="05000000000000000000" pitchFamily="2" charset="2"/>
              <a:buChar char="Ø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Determination of race, and hazard considerations</a:t>
            </a:r>
          </a:p>
          <a:p>
            <a:pPr lvl="1">
              <a:lnSpc>
                <a:spcPct val="80000"/>
              </a:lnSpc>
            </a:pPr>
            <a:endParaRPr lang="en-US" sz="1600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r>
              <a:rPr lang="en-US" sz="2400" dirty="0">
                <a:latin typeface="Comic Sans MS" panose="030F0702030302020204" pitchFamily="66" charset="0"/>
                <a:cs typeface="Segoe UI Semilight" panose="020B0402040204020203" pitchFamily="34" charset="0"/>
              </a:rPr>
              <a:t>The behavior of a design as intended by the designer and its behavior after post-synthesis simulation may be different due to </a:t>
            </a:r>
            <a:r>
              <a:rPr lang="en-US" sz="2400" b="1" u="sng" dirty="0">
                <a:latin typeface="Comic Sans MS" panose="030F0702030302020204" pitchFamily="66" charset="0"/>
                <a:cs typeface="Segoe UI Semilight" panose="020B0402040204020203" pitchFamily="34" charset="0"/>
              </a:rPr>
              <a:t>delays of wires and gates.</a:t>
            </a:r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b="1" u="sng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  <a:p>
            <a:pPr marL="342900" indent="-342900" algn="just">
              <a:lnSpc>
                <a:spcPct val="80000"/>
              </a:lnSpc>
              <a:buFont typeface="Arial" panose="020B0604020202020204" pitchFamily="34" charset="0"/>
              <a:buChar char="•"/>
            </a:pPr>
            <a:endParaRPr lang="en-US" sz="2400" b="1" u="sng" dirty="0">
              <a:latin typeface="Comic Sans MS" panose="030F0702030302020204" pitchFamily="66" charset="0"/>
              <a:cs typeface="Segoe UI Semilight" panose="020B0402040204020203" pitchFamily="34" charset="0"/>
            </a:endParaRPr>
          </a:p>
        </p:txBody>
      </p:sp>
      <p:sp>
        <p:nvSpPr>
          <p:cNvPr id="8" name="Rectangle 2">
            <a:extLst>
              <a:ext uri="{FF2B5EF4-FFF2-40B4-BE49-F238E27FC236}">
                <a16:creationId xmlns:a16="http://schemas.microsoft.com/office/drawing/2014/main" id="{7E8F9CC7-94D6-4E62-BEAF-8632EBB0F6B2}"/>
              </a:ext>
            </a:extLst>
          </p:cNvPr>
          <p:cNvSpPr txBox="1">
            <a:spLocks noChangeArrowheads="1"/>
          </p:cNvSpPr>
          <p:nvPr/>
        </p:nvSpPr>
        <p:spPr>
          <a:xfrm>
            <a:off x="838200" y="365125"/>
            <a:ext cx="10515600" cy="69566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defRPr/>
            </a:pPr>
            <a:r>
              <a:rPr lang="en-US" sz="4000" b="1" dirty="0">
                <a:latin typeface="Comic Sans MS" panose="030F0702030302020204" pitchFamily="66" charset="0"/>
              </a:rPr>
              <a:t>Fundamental Concepts</a:t>
            </a:r>
            <a:endParaRPr lang="en-US" altLang="en-US" sz="4000" b="1" dirty="0">
              <a:latin typeface="Comic Sans MS" panose="030F0702030302020204" pitchFamily="66" charset="0"/>
              <a:cs typeface="B Nazanin" panose="00000400000000000000" pitchFamily="2" charset="-78"/>
            </a:endParaRP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28BDD47D-D7EE-4003-BAC2-316238FC4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62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39607696"/>
      </p:ext>
    </p:extLst>
  </p:cSld>
  <p:clrMapOvr>
    <a:masterClrMapping/>
  </p:clrMapOvr>
  <mc:AlternateContent xmlns:mc="http://schemas.openxmlformats.org/markup-compatibility/2006" xmlns:p15="http://schemas.microsoft.com/office/powerpoint/2012/main">
    <mc:Choice Requires="p15">
      <p:transition xmlns:p14="http://schemas.microsoft.com/office/powerpoint/2010/main" spd="slow" p14:dur="1250">
        <p15:prstTrans prst="peelOff"/>
      </p:transition>
    </mc:Choice>
    <mc:Fallback xmlns="">
      <p:transition spd="slow">
        <p:fade/>
      </p:transition>
    </mc:Fallback>
  </mc:AlternateContent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04FF6C22-6D14-EA46-9141-BAB845DE6E20}" type="slidenum">
              <a:rPr lang="ar-SA" altLang="en-US">
                <a:latin typeface="Comic Sans MS" panose="030F0702030302020204" pitchFamily="66" charset="0"/>
              </a:rPr>
              <a:pPr/>
              <a:t>63</a:t>
            </a:fld>
            <a:endParaRPr lang="ar-SA" altLang="en-US">
              <a:latin typeface="Comic Sans MS" panose="030F0702030302020204" pitchFamily="66" charset="0"/>
            </a:endParaRPr>
          </a:p>
        </p:txBody>
      </p:sp>
      <p:sp>
        <p:nvSpPr>
          <p:cNvPr id="44441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838200" y="136525"/>
            <a:ext cx="10515600" cy="576023"/>
          </a:xfrm>
          <a:noFill/>
          <a:ln/>
        </p:spPr>
        <p:txBody>
          <a:bodyPr anchor="t">
            <a:normAutofit fontScale="90000"/>
          </a:bodyPr>
          <a:lstStyle/>
          <a:p>
            <a:pPr algn="ctr" rtl="0"/>
            <a:r>
              <a:rPr lang="en-US" alt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Compilation and Synthesis</a:t>
            </a:r>
          </a:p>
        </p:txBody>
      </p:sp>
      <p:sp>
        <p:nvSpPr>
          <p:cNvPr id="444419" name="Rectangle 3"/>
          <p:cNvSpPr>
            <a:spLocks noRot="1" noChangeArrowheads="1"/>
          </p:cNvSpPr>
          <p:nvPr/>
        </p:nvSpPr>
        <p:spPr bwMode="auto">
          <a:xfrm>
            <a:off x="2375770" y="6484700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0" bIns="228600"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9pPr>
          </a:lstStyle>
          <a:p>
            <a:pPr algn="l" rtl="0">
              <a:lnSpc>
                <a:spcPct val="80000"/>
              </a:lnSpc>
              <a:buClr>
                <a:srgbClr val="99CCFF"/>
              </a:buClr>
              <a:buSzTx/>
              <a:buFont typeface="Wingdings" charset="2"/>
              <a:buChar char="§"/>
            </a:pPr>
            <a:r>
              <a:rPr lang="en-US" altLang="en-US" sz="2000" b="1" dirty="0">
                <a:effectLst/>
                <a:latin typeface="Comic Sans MS" panose="030F0702030302020204" pitchFamily="66" charset="0"/>
              </a:rPr>
              <a:t>Compilation and Synthesis Process</a:t>
            </a:r>
          </a:p>
        </p:txBody>
      </p:sp>
      <p:graphicFrame>
        <p:nvGraphicFramePr>
          <p:cNvPr id="444421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74285142"/>
              </p:ext>
            </p:extLst>
          </p:nvPr>
        </p:nvGraphicFramePr>
        <p:xfrm>
          <a:off x="2946749" y="1426924"/>
          <a:ext cx="5713413" cy="48291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0272" name="Visio" r:id="rId3" imgW="5185664" imgH="4384349" progId="Visio.Drawing.11">
                  <p:embed/>
                </p:oleObj>
              </mc:Choice>
              <mc:Fallback>
                <p:oleObj name="Visio" r:id="rId3" imgW="5185664" imgH="4384349" progId="Visio.Drawing.11">
                  <p:embed/>
                  <p:pic>
                    <p:nvPicPr>
                      <p:cNvPr id="44442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946749" y="1426924"/>
                        <a:ext cx="5713413" cy="48291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44423" name="AutoShape 7"/>
          <p:cNvSpPr>
            <a:spLocks noChangeArrowheads="1"/>
          </p:cNvSpPr>
          <p:nvPr/>
        </p:nvSpPr>
        <p:spPr bwMode="auto">
          <a:xfrm>
            <a:off x="1346548" y="741123"/>
            <a:ext cx="1981200" cy="1600200"/>
          </a:xfrm>
          <a:prstGeom prst="wedgeRoundRectCallout">
            <a:avLst>
              <a:gd name="adj1" fmla="val 45833"/>
              <a:gd name="adj2" fmla="val 58931"/>
              <a:gd name="adj3" fmla="val 16667"/>
            </a:avLst>
          </a:prstGeom>
          <a:solidFill>
            <a:srgbClr val="FFFF66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Input: Hardware description consisting of various levels of</a:t>
            </a:r>
            <a:r>
              <a:rPr lang="fa-IR" alt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alt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Verilog</a:t>
            </a:r>
          </a:p>
        </p:txBody>
      </p:sp>
      <p:sp>
        <p:nvSpPr>
          <p:cNvPr id="444424" name="AutoShape 8"/>
          <p:cNvSpPr>
            <a:spLocks noChangeArrowheads="1"/>
          </p:cNvSpPr>
          <p:nvPr/>
        </p:nvSpPr>
        <p:spPr bwMode="auto">
          <a:xfrm>
            <a:off x="8433148" y="4703523"/>
            <a:ext cx="1905000" cy="2057400"/>
          </a:xfrm>
          <a:prstGeom prst="wedgeRoundRectCallout">
            <a:avLst>
              <a:gd name="adj1" fmla="val -74333"/>
              <a:gd name="adj2" fmla="val 3856"/>
              <a:gd name="adj3" fmla="val 16667"/>
            </a:avLst>
          </a:prstGeom>
          <a:solidFill>
            <a:srgbClr val="FFFF66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rtl="0"/>
            <a:r>
              <a:rPr lang="en-US" altLang="en-US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Output: </a:t>
            </a:r>
          </a:p>
          <a:p>
            <a:pPr algn="ctr" rtl="0"/>
            <a:r>
              <a:rPr lang="en-US" alt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A detailed hardware for programming an FPGA or manufacturing an</a:t>
            </a:r>
            <a:r>
              <a:rPr lang="fa-IR" alt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alt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ASIC</a:t>
            </a:r>
          </a:p>
        </p:txBody>
      </p:sp>
      <p:sp>
        <p:nvSpPr>
          <p:cNvPr id="444425" name="AutoShape 9"/>
          <p:cNvSpPr>
            <a:spLocks noChangeArrowheads="1"/>
          </p:cNvSpPr>
          <p:nvPr/>
        </p:nvSpPr>
        <p:spPr bwMode="auto">
          <a:xfrm>
            <a:off x="7290148" y="2188923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444426" name="AutoShape 10"/>
          <p:cNvSpPr>
            <a:spLocks noChangeArrowheads="1"/>
          </p:cNvSpPr>
          <p:nvPr/>
        </p:nvSpPr>
        <p:spPr bwMode="auto">
          <a:xfrm>
            <a:off x="2565748" y="3712923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444427" name="AutoShape 11"/>
          <p:cNvSpPr>
            <a:spLocks noChangeArrowheads="1"/>
          </p:cNvSpPr>
          <p:nvPr/>
        </p:nvSpPr>
        <p:spPr bwMode="auto">
          <a:xfrm>
            <a:off x="8509348" y="3712923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444428" name="AutoShape 12"/>
          <p:cNvSpPr>
            <a:spLocks noChangeArrowheads="1"/>
          </p:cNvSpPr>
          <p:nvPr/>
        </p:nvSpPr>
        <p:spPr bwMode="auto">
          <a:xfrm>
            <a:off x="2641948" y="5617923"/>
            <a:ext cx="457200" cy="152400"/>
          </a:xfrm>
          <a:prstGeom prst="rightArrow">
            <a:avLst>
              <a:gd name="adj1" fmla="val 50000"/>
              <a:gd name="adj2" fmla="val 75000"/>
            </a:avLst>
          </a:prstGeom>
          <a:solidFill>
            <a:srgbClr val="FFFF66"/>
          </a:solidFill>
          <a:ln w="952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Comic Sans MS" panose="030F0702030302020204" pitchFamily="66" charset="0"/>
            </a:endParaRPr>
          </a:p>
        </p:txBody>
      </p:sp>
      <p:sp>
        <p:nvSpPr>
          <p:cNvPr id="444429" name="AutoShape 13"/>
          <p:cNvSpPr>
            <a:spLocks noChangeArrowheads="1"/>
          </p:cNvSpPr>
          <p:nvPr/>
        </p:nvSpPr>
        <p:spPr bwMode="auto">
          <a:xfrm>
            <a:off x="8128348" y="1045923"/>
            <a:ext cx="2209800" cy="2057400"/>
          </a:xfrm>
          <a:prstGeom prst="wedgeRoundRectCallout">
            <a:avLst>
              <a:gd name="adj1" fmla="val -65231"/>
              <a:gd name="adj2" fmla="val 23611"/>
              <a:gd name="adj3" fmla="val 16667"/>
            </a:avLst>
          </a:prstGeom>
          <a:solidFill>
            <a:srgbClr val="99CCFF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rtl="0"/>
            <a:r>
              <a:rPr lang="en-US" alt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The compilation process and a graphical representation for each of the compilation phase outputs</a:t>
            </a:r>
            <a:endParaRPr lang="en-US" altLang="en-US" sz="1200" b="1" dirty="0">
              <a:solidFill>
                <a:schemeClr val="tx2"/>
              </a:solidFill>
              <a:effectLst>
                <a:outerShdw blurRad="38100" dist="38100" dir="2700000" algn="tl">
                  <a:srgbClr val="FFFFFF"/>
                </a:outerShdw>
              </a:effectLst>
              <a:latin typeface="Comic Sans MS" panose="030F0702030302020204" pitchFamily="66" charset="0"/>
            </a:endParaRPr>
          </a:p>
        </p:txBody>
      </p:sp>
      <p:sp>
        <p:nvSpPr>
          <p:cNvPr id="14" name="Slide Number Placeholder 3">
            <a:extLst>
              <a:ext uri="{FF2B5EF4-FFF2-40B4-BE49-F238E27FC236}">
                <a16:creationId xmlns:a16="http://schemas.microsoft.com/office/drawing/2014/main" id="{C95D52EF-217F-4555-BDAF-D14CAAA2F9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63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751743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4444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xit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1" dur="500"/>
                                        <p:tgtEl>
                                          <p:spTgt spid="4444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44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5" dur="500"/>
                                        <p:tgtEl>
                                          <p:spTgt spid="4444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0" dur="500"/>
                                        <p:tgtEl>
                                          <p:spTgt spid="4444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22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4444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26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8" dur="500"/>
                                        <p:tgtEl>
                                          <p:spTgt spid="4444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30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2" dur="500"/>
                                        <p:tgtEl>
                                          <p:spTgt spid="4444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3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44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35" dur="500"/>
                                        <p:tgtEl>
                                          <p:spTgt spid="4444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4423" grpId="0" animBg="1"/>
      <p:bldP spid="444424" grpId="0" animBg="1"/>
      <p:bldP spid="444425" grpId="0" animBg="1"/>
      <p:bldP spid="444426" grpId="0" animBg="1"/>
      <p:bldP spid="444427" grpId="0" animBg="1"/>
      <p:bldP spid="444428" grpId="0" animBg="1"/>
      <p:bldP spid="444429" grpId="0" animBg="1"/>
      <p:bldP spid="444429" grpId="1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739" name="Rectangle 3"/>
          <p:cNvSpPr>
            <a:spLocks noRot="1" noChangeArrowheads="1"/>
          </p:cNvSpPr>
          <p:nvPr/>
        </p:nvSpPr>
        <p:spPr bwMode="auto">
          <a:xfrm>
            <a:off x="2582449" y="6329602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0" bIns="228600"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9pPr>
          </a:lstStyle>
          <a:p>
            <a:pPr algn="l" rtl="0">
              <a:lnSpc>
                <a:spcPct val="80000"/>
              </a:lnSpc>
              <a:buClr>
                <a:srgbClr val="99CCFF"/>
              </a:buClr>
              <a:buSzTx/>
              <a:buFont typeface="Wingdings" charset="2"/>
              <a:buChar char="§"/>
            </a:pPr>
            <a:r>
              <a:rPr lang="en-US" altLang="en-US" sz="2000" b="1" dirty="0">
                <a:effectLst/>
                <a:latin typeface="Comic Sans MS" panose="030F0702030302020204" pitchFamily="66" charset="0"/>
              </a:rPr>
              <a:t>Compilation and Synthesis Process (Continued)</a:t>
            </a:r>
          </a:p>
        </p:txBody>
      </p:sp>
      <p:graphicFrame>
        <p:nvGraphicFramePr>
          <p:cNvPr id="500741" name="Object 5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72056435"/>
              </p:ext>
            </p:extLst>
          </p:nvPr>
        </p:nvGraphicFramePr>
        <p:xfrm>
          <a:off x="1752600" y="2566074"/>
          <a:ext cx="8229600" cy="29273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1296" name="Visio" r:id="rId3" imgW="3673856" imgH="1306240" progId="Visio.Drawing.11">
                  <p:embed/>
                </p:oleObj>
              </mc:Choice>
              <mc:Fallback>
                <p:oleObj name="Visio" r:id="rId3" imgW="3673856" imgH="1306240" progId="Visio.Drawing.11">
                  <p:embed/>
                  <p:pic>
                    <p:nvPicPr>
                      <p:cNvPr id="500741" name="Object 5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52600" y="2566074"/>
                        <a:ext cx="8229600" cy="2927350"/>
                      </a:xfrm>
                      <a:prstGeom prst="rect">
                        <a:avLst/>
                      </a:prstGeom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0742" name="AutoShape 6"/>
          <p:cNvSpPr>
            <a:spLocks noChangeArrowheads="1"/>
          </p:cNvSpPr>
          <p:nvPr/>
        </p:nvSpPr>
        <p:spPr bwMode="auto">
          <a:xfrm>
            <a:off x="4572000" y="1575474"/>
            <a:ext cx="3352800" cy="990600"/>
          </a:xfrm>
          <a:prstGeom prst="wedgeRoundRectCallout">
            <a:avLst>
              <a:gd name="adj1" fmla="val 28597"/>
              <a:gd name="adj2" fmla="val 88782"/>
              <a:gd name="adj3" fmla="val 16667"/>
            </a:avLst>
          </a:prstGeom>
          <a:solidFill>
            <a:srgbClr val="FFFF66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rtl="0">
              <a:spcBef>
                <a:spcPct val="20000"/>
              </a:spcBef>
              <a:buClr>
                <a:srgbClr val="99CCFF"/>
              </a:buClr>
              <a:buFont typeface="Wingdings" charset="2"/>
              <a:buNone/>
            </a:pPr>
            <a:r>
              <a:rPr lang="en-US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Garamond" charset="0"/>
              </a:rPr>
              <a:t>Analysis Phase: Translates various parts of the design to an intermediate</a:t>
            </a:r>
            <a:r>
              <a:rPr lang="fa-IR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Garamond" charset="0"/>
              </a:rPr>
              <a:t> </a:t>
            </a:r>
            <a:r>
              <a:rPr lang="en-US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Garamond" charset="0"/>
              </a:rPr>
              <a:t>format.</a:t>
            </a:r>
          </a:p>
        </p:txBody>
      </p:sp>
      <p:sp>
        <p:nvSpPr>
          <p:cNvPr id="8" name="Slide Number Placeholder 3">
            <a:extLst>
              <a:ext uri="{FF2B5EF4-FFF2-40B4-BE49-F238E27FC236}">
                <a16:creationId xmlns:a16="http://schemas.microsoft.com/office/drawing/2014/main" id="{55B352A0-F299-4334-A4CC-FF5469F3F0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64</a:t>
            </a:fld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B8022AA5-D279-4687-8CAB-39EB15BC8CF5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8200" y="451284"/>
            <a:ext cx="10515600" cy="576023"/>
          </a:xfrm>
          <a:noFill/>
          <a:ln/>
        </p:spPr>
        <p:txBody>
          <a:bodyPr anchor="t">
            <a:normAutofit fontScale="90000"/>
          </a:bodyPr>
          <a:lstStyle/>
          <a:p>
            <a:pPr algn="ctr" rtl="0"/>
            <a:r>
              <a:rPr lang="en-US" alt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Compilation and Synthesis</a:t>
            </a:r>
          </a:p>
        </p:txBody>
      </p:sp>
    </p:spTree>
    <p:extLst>
      <p:ext uri="{BB962C8B-B14F-4D97-AF65-F5344CB8AC3E}">
        <p14:creationId xmlns:p14="http://schemas.microsoft.com/office/powerpoint/2010/main" val="173776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07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07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0742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502792" name="Object 8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85294140"/>
              </p:ext>
            </p:extLst>
          </p:nvPr>
        </p:nvGraphicFramePr>
        <p:xfrm>
          <a:off x="1676401" y="2430464"/>
          <a:ext cx="8829675" cy="27511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2320" name="Visio" r:id="rId3" imgW="5185664" imgH="1615705" progId="Visio.Drawing.11">
                  <p:embed/>
                </p:oleObj>
              </mc:Choice>
              <mc:Fallback>
                <p:oleObj name="Visio" r:id="rId3" imgW="5185664" imgH="1615705" progId="Visio.Drawing.11">
                  <p:embed/>
                  <p:pic>
                    <p:nvPicPr>
                      <p:cNvPr id="502792" name="Object 8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76401" y="2430464"/>
                        <a:ext cx="8829675" cy="27511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blurRad="63500" dist="38099" dir="2700000" algn="ctr" rotWithShape="0">
                                <a:schemeClr val="bg2">
                                  <a:alpha val="74998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502787" name="Rectangle 3"/>
          <p:cNvSpPr>
            <a:spLocks noRot="1" noChangeArrowheads="1"/>
          </p:cNvSpPr>
          <p:nvPr/>
        </p:nvSpPr>
        <p:spPr bwMode="auto">
          <a:xfrm>
            <a:off x="2820444" y="6130687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0" bIns="228600"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9pPr>
          </a:lstStyle>
          <a:p>
            <a:pPr algn="l" rtl="0">
              <a:lnSpc>
                <a:spcPct val="80000"/>
              </a:lnSpc>
              <a:buClr>
                <a:srgbClr val="99CCFF"/>
              </a:buClr>
              <a:buSzTx/>
              <a:buFont typeface="Wingdings" charset="2"/>
              <a:buChar char="§"/>
            </a:pPr>
            <a:r>
              <a:rPr lang="en-US" altLang="en-US" sz="2000" b="1" dirty="0">
                <a:effectLst/>
                <a:latin typeface="Comic Sans MS" panose="030F0702030302020204" pitchFamily="66" charset="0"/>
              </a:rPr>
              <a:t>Compilation and Synthesis Process (Continued)</a:t>
            </a:r>
          </a:p>
        </p:txBody>
      </p:sp>
      <p:sp>
        <p:nvSpPr>
          <p:cNvPr id="502789" name="AutoShape 5"/>
          <p:cNvSpPr>
            <a:spLocks noChangeArrowheads="1"/>
          </p:cNvSpPr>
          <p:nvPr/>
        </p:nvSpPr>
        <p:spPr bwMode="auto">
          <a:xfrm>
            <a:off x="2514600" y="1143000"/>
            <a:ext cx="3352800" cy="990600"/>
          </a:xfrm>
          <a:prstGeom prst="wedgeRoundRectCallout">
            <a:avLst>
              <a:gd name="adj1" fmla="val 28597"/>
              <a:gd name="adj2" fmla="val 88782"/>
              <a:gd name="adj3" fmla="val 16667"/>
            </a:avLst>
          </a:prstGeom>
          <a:solidFill>
            <a:srgbClr val="FFFF66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rtl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charset="2"/>
              <a:buNone/>
            </a:pPr>
            <a:r>
              <a:rPr lang="en-US" alt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Synthesis Phase: Links all parts together and generates the corresponding</a:t>
            </a:r>
            <a:r>
              <a:rPr lang="fa-IR" alt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alt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logic.</a:t>
            </a:r>
          </a:p>
        </p:txBody>
      </p:sp>
      <p:sp>
        <p:nvSpPr>
          <p:cNvPr id="502794" name="AutoShape 10"/>
          <p:cNvSpPr>
            <a:spLocks noChangeArrowheads="1"/>
          </p:cNvSpPr>
          <p:nvPr/>
        </p:nvSpPr>
        <p:spPr bwMode="auto">
          <a:xfrm>
            <a:off x="7239000" y="5181600"/>
            <a:ext cx="3200400" cy="457200"/>
          </a:xfrm>
          <a:prstGeom prst="wedgeRoundRectCallout">
            <a:avLst>
              <a:gd name="adj1" fmla="val -25597"/>
              <a:gd name="adj2" fmla="val -102083"/>
              <a:gd name="adj3" fmla="val 16667"/>
            </a:avLst>
          </a:prstGeom>
          <a:solidFill>
            <a:srgbClr val="FFFF66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/>
            <a:r>
              <a:rPr lang="en-US" altLang="en-US" sz="1600" b="1" dirty="0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Has three different phases.</a:t>
            </a:r>
          </a:p>
        </p:txBody>
      </p:sp>
      <p:sp>
        <p:nvSpPr>
          <p:cNvPr id="9" name="Slide Number Placeholder 3">
            <a:extLst>
              <a:ext uri="{FF2B5EF4-FFF2-40B4-BE49-F238E27FC236}">
                <a16:creationId xmlns:a16="http://schemas.microsoft.com/office/drawing/2014/main" id="{15A5755C-469D-45DF-B47D-438372AA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65</a:t>
            </a:fld>
            <a:endParaRPr lang="en-US" dirty="0">
              <a:latin typeface="Comic Sans MS" panose="030F0702030302020204" pitchFamily="66" charset="0"/>
            </a:endParaRPr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6CDFA596-3C44-44FF-9375-57F6F95EF4BE}"/>
              </a:ext>
            </a:extLst>
          </p:cNvPr>
          <p:cNvSpPr>
            <a:spLocks noGrp="1" noRot="1" noChangeArrowheads="1"/>
          </p:cNvSpPr>
          <p:nvPr>
            <p:ph type="title"/>
          </p:nvPr>
        </p:nvSpPr>
        <p:spPr>
          <a:xfrm>
            <a:off x="838200" y="270113"/>
            <a:ext cx="10515600" cy="576023"/>
          </a:xfrm>
          <a:noFill/>
          <a:ln/>
        </p:spPr>
        <p:txBody>
          <a:bodyPr anchor="t">
            <a:normAutofit fontScale="90000"/>
          </a:bodyPr>
          <a:lstStyle/>
          <a:p>
            <a:pPr algn="ctr" rtl="0"/>
            <a:r>
              <a:rPr lang="en-US" altLang="en-US" b="1" dirty="0">
                <a:solidFill>
                  <a:schemeClr val="tx1"/>
                </a:solidFill>
                <a:latin typeface="Comic Sans MS" panose="030F0702030302020204" pitchFamily="66" charset="0"/>
              </a:rPr>
              <a:t>Compilation and Synthesis</a:t>
            </a:r>
          </a:p>
        </p:txBody>
      </p:sp>
    </p:spTree>
    <p:extLst>
      <p:ext uri="{BB962C8B-B14F-4D97-AF65-F5344CB8AC3E}">
        <p14:creationId xmlns:p14="http://schemas.microsoft.com/office/powerpoint/2010/main" val="768838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27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3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27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5027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2789" grpId="0" animBg="1"/>
      <p:bldP spid="502794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812" name="Rectangle 4"/>
          <p:cNvSpPr>
            <a:spLocks noRot="1" noChangeArrowheads="1"/>
          </p:cNvSpPr>
          <p:nvPr/>
        </p:nvSpPr>
        <p:spPr bwMode="auto">
          <a:xfrm>
            <a:off x="2770340" y="5876925"/>
            <a:ext cx="82296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tIns="0" bIns="228600"/>
          <a:lstStyle>
            <a:lvl1pPr marL="342900" indent="-342900" algn="r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32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1pPr>
            <a:lvl2pPr marL="742950" indent="-285750" algn="r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 sz="28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2pPr>
            <a:lvl3pPr marL="1143000" indent="-228600" algn="r">
              <a:spcBef>
                <a:spcPct val="20000"/>
              </a:spcBef>
              <a:buClr>
                <a:schemeClr val="tx2"/>
              </a:buClr>
              <a:buSzPct val="70000"/>
              <a:buFont typeface="Wingdings" charset="2"/>
              <a:buChar char="n"/>
              <a:defRPr sz="24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3pPr>
            <a:lvl4pPr marL="1600200" indent="-228600" algn="r">
              <a:spcBef>
                <a:spcPct val="20000"/>
              </a:spcBef>
              <a:buClr>
                <a:schemeClr val="accent2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4pPr>
            <a:lvl5pPr marL="2057400" indent="-228600" algn="r">
              <a:spcBef>
                <a:spcPct val="20000"/>
              </a:spcBef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5pPr>
            <a:lvl6pPr marL="25146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6pPr>
            <a:lvl7pPr marL="29718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7pPr>
            <a:lvl8pPr marL="34290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8pPr>
            <a:lvl9pPr marL="3886200" indent="-228600" algn="r" rtl="1" fontAlgn="base">
              <a:spcBef>
                <a:spcPct val="20000"/>
              </a:spcBef>
              <a:spcAft>
                <a:spcPct val="0"/>
              </a:spcAft>
              <a:buClr>
                <a:schemeClr val="hlink"/>
              </a:buClr>
              <a:buSzPct val="70000"/>
              <a:buFont typeface="Wingdings" charset="2"/>
              <a:buChar char="n"/>
              <a:defRPr sz="2000">
                <a:solidFill>
                  <a:schemeClr val="tx1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Garamond" charset="0"/>
                <a:ea typeface="Arial" charset="0"/>
                <a:cs typeface="Arial" charset="0"/>
              </a:defRPr>
            </a:lvl9pPr>
          </a:lstStyle>
          <a:p>
            <a:pPr algn="l" rtl="0">
              <a:lnSpc>
                <a:spcPct val="80000"/>
              </a:lnSpc>
              <a:buClr>
                <a:srgbClr val="99CCFF"/>
              </a:buClr>
              <a:buSzTx/>
              <a:buFont typeface="Wingdings" charset="2"/>
              <a:buChar char="§"/>
            </a:pPr>
            <a:r>
              <a:rPr lang="en-US" altLang="en-US" sz="2000" b="1" dirty="0">
                <a:effectLst/>
                <a:latin typeface="Comic Sans MS" panose="030F0702030302020204" pitchFamily="66" charset="0"/>
              </a:rPr>
              <a:t>Compilation and Synthesis Process (Continued)</a:t>
            </a:r>
          </a:p>
        </p:txBody>
      </p:sp>
      <p:sp>
        <p:nvSpPr>
          <p:cNvPr id="503813" name="AutoShape 5"/>
          <p:cNvSpPr>
            <a:spLocks noChangeArrowheads="1"/>
          </p:cNvSpPr>
          <p:nvPr/>
        </p:nvSpPr>
        <p:spPr bwMode="auto">
          <a:xfrm>
            <a:off x="2702490" y="1470765"/>
            <a:ext cx="3581400" cy="1143000"/>
          </a:xfrm>
          <a:prstGeom prst="wedgeRoundRectCallout">
            <a:avLst>
              <a:gd name="adj1" fmla="val 23583"/>
              <a:gd name="adj2" fmla="val 76944"/>
              <a:gd name="adj3" fmla="val 16667"/>
            </a:avLst>
          </a:prstGeom>
          <a:solidFill>
            <a:srgbClr val="FFFF66"/>
          </a:solidFill>
          <a:ln w="15875">
            <a:solidFill>
              <a:schemeClr val="tx2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/>
          <a:p>
            <a:pPr algn="ctr" rtl="0">
              <a:lnSpc>
                <a:spcPct val="90000"/>
              </a:lnSpc>
              <a:spcBef>
                <a:spcPct val="20000"/>
              </a:spcBef>
              <a:buClr>
                <a:srgbClr val="99CCFF"/>
              </a:buClr>
              <a:buSzPct val="70000"/>
              <a:buFont typeface="Wingdings" charset="2"/>
              <a:buNone/>
            </a:pPr>
            <a:r>
              <a:rPr lang="en-US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Routing and Placement Phase: Places and routes components of the target hardware,</a:t>
            </a:r>
            <a:r>
              <a:rPr lang="fa-IR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 </a:t>
            </a:r>
            <a:r>
              <a:rPr lang="en-US" altLang="en-US" b="1">
                <a:solidFill>
                  <a:schemeClr val="tx2"/>
                </a:solidFill>
                <a:effectLst>
                  <a:outerShdw blurRad="38100" dist="38100" dir="2700000" algn="tl">
                    <a:srgbClr val="FFFFFF"/>
                  </a:outerShdw>
                </a:effectLst>
                <a:latin typeface="Comic Sans MS" panose="030F0702030302020204" pitchFamily="66" charset="0"/>
              </a:rPr>
              <a:t>and generates timing details.</a:t>
            </a:r>
          </a:p>
        </p:txBody>
      </p:sp>
      <p:graphicFrame>
        <p:nvGraphicFramePr>
          <p:cNvPr id="503814" name="Object 6"/>
          <p:cNvGraphicFramePr>
            <a:graphicFrameLocks noGrp="1" noChangeAspect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68434185"/>
              </p:ext>
            </p:extLst>
          </p:nvPr>
        </p:nvGraphicFramePr>
        <p:xfrm>
          <a:off x="1924616" y="3002703"/>
          <a:ext cx="8702675" cy="220186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3344" name="Visio" r:id="rId3" imgW="4843651" imgH="1225773" progId="Visio.Drawing.11">
                  <p:embed/>
                </p:oleObj>
              </mc:Choice>
              <mc:Fallback>
                <p:oleObj name="Visio" r:id="rId3" imgW="4843651" imgH="1225773" progId="Visio.Drawing.11">
                  <p:embed/>
                  <p:pic>
                    <p:nvPicPr>
                      <p:cNvPr id="503814" name="Object 6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924616" y="3002703"/>
                        <a:ext cx="8702675" cy="2201862"/>
                      </a:xfrm>
                      <a:prstGeom prst="rect">
                        <a:avLst/>
                      </a:prstGeom>
                      <a:noFill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FAA26D3D-D897-4be2-8F04-BA451C77F1D7}">
                          <ma14:placeholderFlag xmlns="" xmlns:ma14="http://schemas.microsoft.com/office/mac/drawingml/2011/main" val="1"/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9" name="Rectangle 2">
            <a:extLst>
              <a:ext uri="{FF2B5EF4-FFF2-40B4-BE49-F238E27FC236}">
                <a16:creationId xmlns:a16="http://schemas.microsoft.com/office/drawing/2014/main" id="{003BF542-66D4-4D7D-A374-07F4FA2BEC40}"/>
              </a:ext>
            </a:extLst>
          </p:cNvPr>
          <p:cNvSpPr txBox="1">
            <a:spLocks noRot="1" noChangeArrowheads="1"/>
          </p:cNvSpPr>
          <p:nvPr/>
        </p:nvSpPr>
        <p:spPr>
          <a:xfrm>
            <a:off x="838200" y="490777"/>
            <a:ext cx="10515600" cy="576023"/>
          </a:xfrm>
          <a:prstGeom prst="rect">
            <a:avLst/>
          </a:prstGeom>
          <a:noFill/>
          <a:ln/>
        </p:spPr>
        <p:txBody>
          <a:bodyPr vert="horz" lIns="91440" tIns="45720" rIns="91440" bIns="45720" rtlCol="0" anchor="t">
            <a:normAutofit fontScale="90000" lnSpcReduction="2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Compilation and Synthesis</a:t>
            </a:r>
          </a:p>
        </p:txBody>
      </p:sp>
      <p:sp>
        <p:nvSpPr>
          <p:cNvPr id="10" name="Slide Number Placeholder 3">
            <a:extLst>
              <a:ext uri="{FF2B5EF4-FFF2-40B4-BE49-F238E27FC236}">
                <a16:creationId xmlns:a16="http://schemas.microsoft.com/office/drawing/2014/main" id="{338F258D-E2D9-4404-9954-7D38ACCAF5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>
                <a:latin typeface="Comic Sans MS" panose="030F0702030302020204" pitchFamily="66" charset="0"/>
              </a:rPr>
              <a:t>66</a:t>
            </a:fld>
            <a:endParaRPr lang="en-US" dirty="0">
              <a:latin typeface="Comic Sans MS" panose="030F0702030302020204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49497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38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038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38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FEEB372-AB68-0B42-9A78-647EF62679D7}"/>
              </a:ext>
            </a:extLst>
          </p:cNvPr>
          <p:cNvSpPr txBox="1"/>
          <p:nvPr/>
        </p:nvSpPr>
        <p:spPr>
          <a:xfrm>
            <a:off x="1676400" y="228601"/>
            <a:ext cx="883920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dirty="0">
                <a:latin typeface="Comic Sans MS" panose="030F0702030302020204" pitchFamily="66" charset="0"/>
                <a:ea typeface="+mj-ea"/>
                <a:cs typeface="+mj-cs"/>
              </a:rPr>
              <a:t>Semiconductor Technology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F7A6578-CE6F-FB4F-8CCD-B7F4A132B213}"/>
              </a:ext>
            </a:extLst>
          </p:cNvPr>
          <p:cNvSpPr txBox="1">
            <a:spLocks/>
          </p:cNvSpPr>
          <p:nvPr/>
        </p:nvSpPr>
        <p:spPr>
          <a:xfrm>
            <a:off x="1060939" y="1777138"/>
            <a:ext cx="8270875" cy="5111750"/>
          </a:xfrm>
          <a:prstGeom prst="rect">
            <a:avLst/>
          </a:prstGeom>
        </p:spPr>
        <p:txBody>
          <a:bodyPr/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en-US" dirty="0">
                <a:latin typeface="Comic Sans MS" panose="030F0702030302020204" pitchFamily="66" charset="0"/>
              </a:rPr>
              <a:t>Silicon:  semiconductor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omic Sans MS" panose="030F0702030302020204" pitchFamily="66" charset="0"/>
              </a:rPr>
              <a:t>Conductors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omic Sans MS" panose="030F0702030302020204" pitchFamily="66" charset="0"/>
              </a:rPr>
              <a:t>Insulators</a:t>
            </a:r>
          </a:p>
          <a:p>
            <a:pPr lvl="1">
              <a:buFont typeface="Wingdings" panose="05000000000000000000" pitchFamily="2" charset="2"/>
              <a:buChar char="Ø"/>
            </a:pPr>
            <a:r>
              <a:rPr lang="en-US" altLang="en-US" dirty="0">
                <a:latin typeface="Comic Sans MS" panose="030F0702030302020204" pitchFamily="66" charset="0"/>
              </a:rPr>
              <a:t>Switch</a:t>
            </a:r>
          </a:p>
        </p:txBody>
      </p:sp>
      <p:graphicFrame>
        <p:nvGraphicFramePr>
          <p:cNvPr id="4" name="Object 5">
            <a:extLst>
              <a:ext uri="{FF2B5EF4-FFF2-40B4-BE49-F238E27FC236}">
                <a16:creationId xmlns:a16="http://schemas.microsoft.com/office/drawing/2014/main" id="{E9696610-DE82-1A43-8B59-EB4A3E108A78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196376" y="2740350"/>
          <a:ext cx="5795491" cy="3185326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4362" name="Visio" r:id="rId3" imgW="2514600" imgH="1397000" progId="Visio.Drawing.11">
                  <p:embed/>
                </p:oleObj>
              </mc:Choice>
              <mc:Fallback>
                <p:oleObj name="Visio" r:id="rId3" imgW="2514600" imgH="1397000" progId="Visio.Drawing.11">
                  <p:embed/>
                  <p:pic>
                    <p:nvPicPr>
                      <p:cNvPr id="4" name="Object 5">
                        <a:extLst>
                          <a:ext uri="{FF2B5EF4-FFF2-40B4-BE49-F238E27FC236}">
                            <a16:creationId xmlns:a16="http://schemas.microsoft.com/office/drawing/2014/main" id="{E9696610-DE82-1A43-8B59-EB4A3E108A78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196376" y="2740350"/>
                        <a:ext cx="5795491" cy="3185326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7" name="Slide Number Placeholder 3">
            <a:extLst>
              <a:ext uri="{FF2B5EF4-FFF2-40B4-BE49-F238E27FC236}">
                <a16:creationId xmlns:a16="http://schemas.microsoft.com/office/drawing/2014/main" id="{079990FD-2F29-42F5-B1C5-348B03B47343}"/>
              </a:ext>
            </a:extLst>
          </p:cNvPr>
          <p:cNvSpPr txBox="1">
            <a:spLocks/>
          </p:cNvSpPr>
          <p:nvPr/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rtl="1"/>
            <a:fld id="{5A81485A-01B8-4054-A537-7FB3100B64ED}" type="slidenum">
              <a:rPr lang="en-US" smtClean="0"/>
              <a:pPr algn="r" rtl="1"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514679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31" name="Rectangle 2">
            <a:extLst>
              <a:ext uri="{FF2B5EF4-FFF2-40B4-BE49-F238E27FC236}">
                <a16:creationId xmlns:a16="http://schemas.microsoft.com/office/drawing/2014/main" id="{7F28B7E8-2161-BF45-A340-F92493B989B3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>
          <a:xfrm>
            <a:off x="838200" y="365125"/>
            <a:ext cx="10515600" cy="1006475"/>
          </a:xfrm>
        </p:spPr>
        <p:txBody>
          <a:bodyPr>
            <a:normAutofit/>
          </a:bodyPr>
          <a:lstStyle/>
          <a:p>
            <a:pPr algn="ctr"/>
            <a:r>
              <a:rPr lang="en-US" altLang="en-US" b="1" dirty="0">
                <a:latin typeface="Comic Sans MS" panose="030F0702030302020204" pitchFamily="66" charset="0"/>
              </a:rPr>
              <a:t>Transistors as Switches</a:t>
            </a:r>
          </a:p>
        </p:txBody>
      </p:sp>
      <p:sp>
        <p:nvSpPr>
          <p:cNvPr id="73732" name="Rectangle 3">
            <a:extLst>
              <a:ext uri="{FF2B5EF4-FFF2-40B4-BE49-F238E27FC236}">
                <a16:creationId xmlns:a16="http://schemas.microsoft.com/office/drawing/2014/main" id="{5C56C225-1FBD-EF48-A344-29A61AA3C17D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838200" y="1825625"/>
            <a:ext cx="11353800" cy="4351338"/>
          </a:xfrm>
        </p:spPr>
        <p:txBody>
          <a:bodyPr/>
          <a:lstStyle/>
          <a:p>
            <a:pPr eaLnBrk="1" hangingPunct="1"/>
            <a:r>
              <a:rPr lang="en-US" altLang="en-US" dirty="0">
                <a:latin typeface="Comic Sans MS" panose="030F0702030302020204" pitchFamily="66" charset="0"/>
              </a:rPr>
              <a:t>We can view MOS transistors as electrically controlled switches</a:t>
            </a:r>
          </a:p>
          <a:p>
            <a:pPr eaLnBrk="1" hangingPunct="1"/>
            <a:r>
              <a:rPr lang="en-US" altLang="en-US" dirty="0">
                <a:latin typeface="Comic Sans MS" panose="030F0702030302020204" pitchFamily="66" charset="0"/>
              </a:rPr>
              <a:t>Voltage at gate controls path from source to drain</a:t>
            </a:r>
          </a:p>
        </p:txBody>
      </p:sp>
      <p:graphicFrame>
        <p:nvGraphicFramePr>
          <p:cNvPr id="6" name="Object 4">
            <a:extLst>
              <a:ext uri="{FF2B5EF4-FFF2-40B4-BE49-F238E27FC236}">
                <a16:creationId xmlns:a16="http://schemas.microsoft.com/office/drawing/2014/main" id="{0037D79F-10CD-4A20-AE76-4E2624787D2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1544515" y="2674061"/>
          <a:ext cx="9102969" cy="433157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5386" name="VISIO" r:id="rId4" imgW="20193000" imgH="9588500" progId="Visio.Drawing.6">
                  <p:embed/>
                </p:oleObj>
              </mc:Choice>
              <mc:Fallback>
                <p:oleObj name="VISIO" r:id="rId4" imgW="20193000" imgH="9588500" progId="Visio.Drawing.6">
                  <p:embed/>
                  <p:pic>
                    <p:nvPicPr>
                      <p:cNvPr id="6" name="Object 4">
                        <a:extLst>
                          <a:ext uri="{FF2B5EF4-FFF2-40B4-BE49-F238E27FC236}">
                            <a16:creationId xmlns:a16="http://schemas.microsoft.com/office/drawing/2014/main" id="{0037D79F-10CD-4A20-AE76-4E2624787D2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544515" y="2674061"/>
                        <a:ext cx="9102969" cy="433157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</p:spPr>
                  </p:pic>
                </p:oleObj>
              </mc:Fallback>
            </mc:AlternateContent>
          </a:graphicData>
        </a:graphic>
      </p:graphicFrame>
      <p:sp>
        <p:nvSpPr>
          <p:cNvPr id="5" name="Slide Number Placeholder 3">
            <a:extLst>
              <a:ext uri="{FF2B5EF4-FFF2-40B4-BE49-F238E27FC236}">
                <a16:creationId xmlns:a16="http://schemas.microsoft.com/office/drawing/2014/main" id="{76D6276B-E164-4636-8330-EE871B2AC5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50194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79" name="Text Box 57">
            <a:extLst>
              <a:ext uri="{FF2B5EF4-FFF2-40B4-BE49-F238E27FC236}">
                <a16:creationId xmlns:a16="http://schemas.microsoft.com/office/drawing/2014/main" id="{0F2AF092-F62D-CC4A-AFAD-73896715CF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1" y="3276600"/>
            <a:ext cx="372218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omic Sans MS" panose="030F0702030302020204" pitchFamily="66" charset="0"/>
              </a:rPr>
              <a:t>0</a:t>
            </a:r>
          </a:p>
        </p:txBody>
      </p:sp>
      <p:graphicFrame>
        <p:nvGraphicFramePr>
          <p:cNvPr id="75780" name="Object 45">
            <a:extLst>
              <a:ext uri="{FF2B5EF4-FFF2-40B4-BE49-F238E27FC236}">
                <a16:creationId xmlns:a16="http://schemas.microsoft.com/office/drawing/2014/main" id="{6DBBC6B6-4563-674E-BA2E-70E75EC397B6}"/>
              </a:ext>
            </a:extLst>
          </p:cNvPr>
          <p:cNvGraphicFramePr>
            <a:graphicFrameLocks noChangeAspect="1"/>
          </p:cNvGraphicFramePr>
          <p:nvPr/>
        </p:nvGraphicFramePr>
        <p:xfrm>
          <a:off x="5715000" y="1524000"/>
          <a:ext cx="3594100" cy="47244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4" name="Visio" r:id="rId4" imgW="787400" imgH="1016000" progId="Visio.Drawing.11">
                  <p:embed/>
                </p:oleObj>
              </mc:Choice>
              <mc:Fallback>
                <p:oleObj name="Visio" r:id="rId4" imgW="787400" imgH="1016000" progId="Visio.Drawing.11">
                  <p:embed/>
                  <p:pic>
                    <p:nvPicPr>
                      <p:cNvPr id="75780" name="Object 45">
                        <a:extLst>
                          <a:ext uri="{FF2B5EF4-FFF2-40B4-BE49-F238E27FC236}">
                            <a16:creationId xmlns:a16="http://schemas.microsoft.com/office/drawing/2014/main" id="{6DBBC6B6-4563-674E-BA2E-70E75EC397B6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715000" y="1524000"/>
                        <a:ext cx="3594100" cy="47244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75781" name="Rectangle 2">
            <a:extLst>
              <a:ext uri="{FF2B5EF4-FFF2-40B4-BE49-F238E27FC236}">
                <a16:creationId xmlns:a16="http://schemas.microsoft.com/office/drawing/2014/main" id="{E579129F-EFC8-B240-B15B-91DC772CF887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algn="ctr" eaLnBrk="1" hangingPunct="1"/>
            <a:r>
              <a:rPr lang="en-US" altLang="en-US" b="1" dirty="0">
                <a:latin typeface="Comic Sans MS" panose="030F0702030302020204" pitchFamily="66" charset="0"/>
              </a:rPr>
              <a:t>CMOS Inverter</a:t>
            </a:r>
          </a:p>
        </p:txBody>
      </p:sp>
      <p:graphicFrame>
        <p:nvGraphicFramePr>
          <p:cNvPr id="67633" name="Group 49">
            <a:extLst>
              <a:ext uri="{FF2B5EF4-FFF2-40B4-BE49-F238E27FC236}">
                <a16:creationId xmlns:a16="http://schemas.microsoft.com/office/drawing/2014/main" id="{437037D6-67F5-5543-B218-E464F55B3EB7}"/>
              </a:ext>
            </a:extLst>
          </p:cNvPr>
          <p:cNvGraphicFramePr>
            <a:graphicFrameLocks noGrp="1"/>
          </p:cNvGraphicFramePr>
          <p:nvPr/>
        </p:nvGraphicFramePr>
        <p:xfrm>
          <a:off x="2362200" y="1905001"/>
          <a:ext cx="1447800" cy="1676401"/>
        </p:xfrm>
        <a:graphic>
          <a:graphicData uri="http://schemas.openxmlformats.org/drawingml/2006/table">
            <a:tbl>
              <a:tblPr/>
              <a:tblGrid>
                <a:gridCol w="7239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2390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A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rial" charset="0"/>
                        </a:rPr>
                        <a:t>Y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561975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57213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1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 typeface="Wingdings" pitchFamily="2" charset="2"/>
                        <a:buNone/>
                        <a:tabLst/>
                      </a:pPr>
                      <a:r>
                        <a:rPr kumimoji="0" lang="en-US" sz="2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FF"/>
                          </a:solidFill>
                          <a:effectLst/>
                          <a:latin typeface="Arial" charset="0"/>
                        </a:rPr>
                        <a:t>0</a:t>
                      </a:r>
                    </a:p>
                  </a:txBody>
                  <a:tcPr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graphicFrame>
        <p:nvGraphicFramePr>
          <p:cNvPr id="75796" name="Object 46">
            <a:extLst>
              <a:ext uri="{FF2B5EF4-FFF2-40B4-BE49-F238E27FC236}">
                <a16:creationId xmlns:a16="http://schemas.microsoft.com/office/drawing/2014/main" id="{B85BB552-ED8E-9C4E-AF24-E08C6DBB5D91}"/>
              </a:ext>
            </a:extLst>
          </p:cNvPr>
          <p:cNvGraphicFramePr>
            <a:graphicFrameLocks noChangeAspect="1"/>
          </p:cNvGraphicFramePr>
          <p:nvPr/>
        </p:nvGraphicFramePr>
        <p:xfrm>
          <a:off x="2286000" y="4572000"/>
          <a:ext cx="3733800" cy="10874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16435" name="VISIO" r:id="rId6" imgW="5829300" imgH="1689100" progId="Visio.Drawing.6">
                  <p:embed/>
                </p:oleObj>
              </mc:Choice>
              <mc:Fallback>
                <p:oleObj name="VISIO" r:id="rId6" imgW="5829300" imgH="1689100" progId="Visio.Drawing.6">
                  <p:embed/>
                  <p:pic>
                    <p:nvPicPr>
                      <p:cNvPr id="75796" name="Object 46">
                        <a:extLst>
                          <a:ext uri="{FF2B5EF4-FFF2-40B4-BE49-F238E27FC236}">
                            <a16:creationId xmlns:a16="http://schemas.microsoft.com/office/drawing/2014/main" id="{B85BB552-ED8E-9C4E-AF24-E08C6DBB5D91}"/>
                          </a:ext>
                        </a:extLst>
                      </p:cNvPr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286000" y="4572000"/>
                        <a:ext cx="3733800" cy="10874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ffectLst/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chemeClr val="accent1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chemeClr val="tx1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  <a:ext uri="{AF507438-7753-43E0-B8FC-AC1667EBCBE1}">
                          <a14:hiddenEffects xmlns:a14="http://schemas.microsoft.com/office/drawing/2010/main">
                            <a:effectLst>
                              <a:outerShdw dist="35921" dir="2700000" algn="ctr" rotWithShape="0">
                                <a:schemeClr val="bg2">
                                  <a:alpha val="74997"/>
                                </a:schemeClr>
                              </a:outerShdw>
                            </a:effectLst>
                          </a14:hiddenEffects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7634" name="Rectangle 50">
            <a:extLst>
              <a:ext uri="{FF2B5EF4-FFF2-40B4-BE49-F238E27FC236}">
                <a16:creationId xmlns:a16="http://schemas.microsoft.com/office/drawing/2014/main" id="{748186E7-9C9E-4D45-B1C4-E28167DA5227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2514600"/>
            <a:ext cx="609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Comic Sans MS" panose="030F0702030302020204" pitchFamily="66" charset="0"/>
            </a:endParaRPr>
          </a:p>
        </p:txBody>
      </p:sp>
      <p:sp>
        <p:nvSpPr>
          <p:cNvPr id="67637" name="Rectangle 53">
            <a:extLst>
              <a:ext uri="{FF2B5EF4-FFF2-40B4-BE49-F238E27FC236}">
                <a16:creationId xmlns:a16="http://schemas.microsoft.com/office/drawing/2014/main" id="{3BC23918-6D87-D540-9415-3EECA180AA16}"/>
              </a:ext>
            </a:extLst>
          </p:cNvPr>
          <p:cNvSpPr>
            <a:spLocks noChangeArrowheads="1"/>
          </p:cNvSpPr>
          <p:nvPr/>
        </p:nvSpPr>
        <p:spPr bwMode="auto">
          <a:xfrm>
            <a:off x="3124200" y="3048000"/>
            <a:ext cx="609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Comic Sans MS" panose="030F0702030302020204" pitchFamily="66" charset="0"/>
            </a:endParaRPr>
          </a:p>
        </p:txBody>
      </p:sp>
      <p:sp>
        <p:nvSpPr>
          <p:cNvPr id="67642" name="Rectangle 58">
            <a:extLst>
              <a:ext uri="{FF2B5EF4-FFF2-40B4-BE49-F238E27FC236}">
                <a16:creationId xmlns:a16="http://schemas.microsoft.com/office/drawing/2014/main" id="{D4F73C59-712E-CD46-8C38-3816376CA667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2514600"/>
            <a:ext cx="609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Comic Sans MS" panose="030F0702030302020204" pitchFamily="66" charset="0"/>
            </a:endParaRPr>
          </a:p>
        </p:txBody>
      </p:sp>
      <p:sp>
        <p:nvSpPr>
          <p:cNvPr id="67643" name="Rectangle 59">
            <a:extLst>
              <a:ext uri="{FF2B5EF4-FFF2-40B4-BE49-F238E27FC236}">
                <a16:creationId xmlns:a16="http://schemas.microsoft.com/office/drawing/2014/main" id="{8F1730C5-49F0-284F-BCE0-FB9AE0B16C88}"/>
              </a:ext>
            </a:extLst>
          </p:cNvPr>
          <p:cNvSpPr>
            <a:spLocks noChangeArrowheads="1"/>
          </p:cNvSpPr>
          <p:nvPr/>
        </p:nvSpPr>
        <p:spPr bwMode="auto">
          <a:xfrm>
            <a:off x="2438400" y="3048000"/>
            <a:ext cx="609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Comic Sans MS" panose="030F0702030302020204" pitchFamily="66" charset="0"/>
            </a:endParaRPr>
          </a:p>
        </p:txBody>
      </p:sp>
      <p:sp>
        <p:nvSpPr>
          <p:cNvPr id="75801" name="Text Box 55">
            <a:extLst>
              <a:ext uri="{FF2B5EF4-FFF2-40B4-BE49-F238E27FC236}">
                <a16:creationId xmlns:a16="http://schemas.microsoft.com/office/drawing/2014/main" id="{0AF5CF79-4E29-C04A-9697-FA665A91D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1" y="4114800"/>
            <a:ext cx="80502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omic Sans MS" panose="030F0702030302020204" pitchFamily="66" charset="0"/>
              </a:rPr>
              <a:t>OFF</a:t>
            </a:r>
          </a:p>
        </p:txBody>
      </p:sp>
      <p:sp>
        <p:nvSpPr>
          <p:cNvPr id="75802" name="Text Box 56">
            <a:extLst>
              <a:ext uri="{FF2B5EF4-FFF2-40B4-BE49-F238E27FC236}">
                <a16:creationId xmlns:a16="http://schemas.microsoft.com/office/drawing/2014/main" id="{BFD06026-DCB6-1648-8A5F-5C989D89460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467600" y="3048000"/>
            <a:ext cx="766557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omic Sans MS" panose="030F0702030302020204" pitchFamily="66" charset="0"/>
              </a:rPr>
              <a:t>ON </a:t>
            </a:r>
          </a:p>
        </p:txBody>
      </p:sp>
      <p:sp>
        <p:nvSpPr>
          <p:cNvPr id="67645" name="Rectangle 61">
            <a:extLst>
              <a:ext uri="{FF2B5EF4-FFF2-40B4-BE49-F238E27FC236}">
                <a16:creationId xmlns:a16="http://schemas.microsoft.com/office/drawing/2014/main" id="{62171DF7-B30C-0743-8D3D-9030A339A1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048000"/>
            <a:ext cx="609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Comic Sans MS" panose="030F0702030302020204" pitchFamily="66" charset="0"/>
            </a:endParaRPr>
          </a:p>
        </p:txBody>
      </p:sp>
      <p:sp>
        <p:nvSpPr>
          <p:cNvPr id="67646" name="Rectangle 62">
            <a:extLst>
              <a:ext uri="{FF2B5EF4-FFF2-40B4-BE49-F238E27FC236}">
                <a16:creationId xmlns:a16="http://schemas.microsoft.com/office/drawing/2014/main" id="{A80BD688-DCE9-4C4D-9E05-CA4865B1290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4114800"/>
            <a:ext cx="7620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Comic Sans MS" panose="030F0702030302020204" pitchFamily="66" charset="0"/>
            </a:endParaRPr>
          </a:p>
        </p:txBody>
      </p:sp>
      <p:sp>
        <p:nvSpPr>
          <p:cNvPr id="67638" name="Text Box 54">
            <a:extLst>
              <a:ext uri="{FF2B5EF4-FFF2-40B4-BE49-F238E27FC236}">
                <a16:creationId xmlns:a16="http://schemas.microsoft.com/office/drawing/2014/main" id="{4C948097-7B99-F04F-9963-976C05E4597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324601" y="3276600"/>
            <a:ext cx="322524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omic Sans MS" panose="030F0702030302020204" pitchFamily="66" charset="0"/>
              </a:rPr>
              <a:t>1</a:t>
            </a:r>
          </a:p>
        </p:txBody>
      </p:sp>
      <p:sp>
        <p:nvSpPr>
          <p:cNvPr id="67635" name="Text Box 51">
            <a:extLst>
              <a:ext uri="{FF2B5EF4-FFF2-40B4-BE49-F238E27FC236}">
                <a16:creationId xmlns:a16="http://schemas.microsoft.com/office/drawing/2014/main" id="{83003A6D-D6E9-BA48-9068-4CFBE48CC40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0" y="4114800"/>
            <a:ext cx="838200" cy="457200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omic Sans MS" panose="030F0702030302020204" pitchFamily="66" charset="0"/>
              </a:rPr>
              <a:t>ON</a:t>
            </a:r>
          </a:p>
        </p:txBody>
      </p:sp>
      <p:sp>
        <p:nvSpPr>
          <p:cNvPr id="67636" name="Text Box 52">
            <a:extLst>
              <a:ext uri="{FF2B5EF4-FFF2-40B4-BE49-F238E27FC236}">
                <a16:creationId xmlns:a16="http://schemas.microsoft.com/office/drawing/2014/main" id="{DF3DECB2-9E61-6447-98EC-65F0AA8514C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391401" y="3048000"/>
            <a:ext cx="805029" cy="461665"/>
          </a:xfrm>
          <a:prstGeom prst="rect">
            <a:avLst/>
          </a:prstGeom>
          <a:solidFill>
            <a:schemeClr val="bg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r>
              <a:rPr lang="en-US" altLang="en-US">
                <a:solidFill>
                  <a:srgbClr val="0000FF"/>
                </a:solidFill>
                <a:latin typeface="Comic Sans MS" panose="030F0702030302020204" pitchFamily="66" charset="0"/>
              </a:rPr>
              <a:t>OFF</a:t>
            </a:r>
          </a:p>
        </p:txBody>
      </p:sp>
      <p:sp>
        <p:nvSpPr>
          <p:cNvPr id="67647" name="Rectangle 63">
            <a:extLst>
              <a:ext uri="{FF2B5EF4-FFF2-40B4-BE49-F238E27FC236}">
                <a16:creationId xmlns:a16="http://schemas.microsoft.com/office/drawing/2014/main" id="{BE60A64F-99D0-F14B-BD2D-4D2314CD2E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467600" y="3048000"/>
            <a:ext cx="6096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Comic Sans MS" panose="030F0702030302020204" pitchFamily="66" charset="0"/>
            </a:endParaRPr>
          </a:p>
        </p:txBody>
      </p:sp>
      <p:sp>
        <p:nvSpPr>
          <p:cNvPr id="67648" name="Rectangle 64">
            <a:extLst>
              <a:ext uri="{FF2B5EF4-FFF2-40B4-BE49-F238E27FC236}">
                <a16:creationId xmlns:a16="http://schemas.microsoft.com/office/drawing/2014/main" id="{03CAE9B9-7BDB-644C-BB92-A784607F925D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91400" y="4114800"/>
            <a:ext cx="9144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Comic Sans MS" panose="030F0702030302020204" pitchFamily="66" charset="0"/>
            </a:endParaRPr>
          </a:p>
        </p:txBody>
      </p:sp>
      <p:sp>
        <p:nvSpPr>
          <p:cNvPr id="67644" name="Rectangle 60">
            <a:extLst>
              <a:ext uri="{FF2B5EF4-FFF2-40B4-BE49-F238E27FC236}">
                <a16:creationId xmlns:a16="http://schemas.microsoft.com/office/drawing/2014/main" id="{682CC95E-816B-444C-9BFF-D5041274077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24600" y="3276600"/>
            <a:ext cx="304800" cy="457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/>
            </a:solidFill>
            <a:miter lim="800000"/>
            <a:headEnd/>
            <a:tailEnd/>
          </a:ln>
        </p:spPr>
        <p:txBody>
          <a:bodyPr wrap="none" anchor="ctr"/>
          <a:lstStyle>
            <a:lvl1pPr>
              <a:spcBef>
                <a:spcPct val="20000"/>
              </a:spcBef>
              <a:buFont typeface="Wingdings" pitchFamily="2" charset="2"/>
              <a:buChar char="q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1pPr>
            <a:lvl2pPr marL="742950" indent="-285750">
              <a:spcBef>
                <a:spcPct val="20000"/>
              </a:spcBef>
              <a:buChar char="–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  <a:ea typeface="MS PGothic" panose="020B0600070205080204" pitchFamily="34" charset="-128"/>
              </a:defRPr>
            </a:lvl9pPr>
          </a:lstStyle>
          <a:p>
            <a:pPr eaLnBrk="1" hangingPunct="1">
              <a:spcBef>
                <a:spcPct val="0"/>
              </a:spcBef>
              <a:buFontTx/>
              <a:buNone/>
            </a:pPr>
            <a:endParaRPr lang="en-US" altLang="en-US">
              <a:latin typeface="Comic Sans MS" panose="030F0702030302020204" pitchFamily="66" charset="0"/>
            </a:endParaRPr>
          </a:p>
        </p:txBody>
      </p:sp>
      <p:sp>
        <p:nvSpPr>
          <p:cNvPr id="21" name="Slide Number Placeholder 3">
            <a:extLst>
              <a:ext uri="{FF2B5EF4-FFF2-40B4-BE49-F238E27FC236}">
                <a16:creationId xmlns:a16="http://schemas.microsoft.com/office/drawing/2014/main" id="{7F37B947-9944-46C2-BA1B-64E89E76C3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5A81485A-01B8-4054-A537-7FB3100B64ED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25888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6" dur="500"/>
                                        <p:tgtEl>
                                          <p:spTgt spid="676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9" dur="500"/>
                                        <p:tgtEl>
                                          <p:spTgt spid="676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4" dur="500"/>
                                        <p:tgtEl>
                                          <p:spTgt spid="676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17" dur="500"/>
                                        <p:tgtEl>
                                          <p:spTgt spid="6764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2" dur="500"/>
                                        <p:tgtEl>
                                          <p:spTgt spid="676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27" dur="500"/>
                                        <p:tgtEl>
                                          <p:spTgt spid="6763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0" dur="500"/>
                                        <p:tgtEl>
                                          <p:spTgt spid="6763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2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3" dur="500"/>
                                        <p:tgtEl>
                                          <p:spTgt spid="676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36" dur="500"/>
                                        <p:tgtEl>
                                          <p:spTgt spid="676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 nodeType="clickPar">
                      <p:stCondLst>
                        <p:cond delay="indefinite"/>
                      </p:stCondLst>
                      <p:childTnLst>
                        <p:par>
                          <p:cTn id="3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0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1" dur="500"/>
                                        <p:tgtEl>
                                          <p:spTgt spid="676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3" presetClass="exit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4" dur="500"/>
                                        <p:tgtEl>
                                          <p:spTgt spid="676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 nodeType="clickPar">
                      <p:stCondLst>
                        <p:cond delay="indefinite"/>
                      </p:stCondLst>
                      <p:childTnLst>
                        <p:par>
                          <p:cTn id="4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8" presetID="3" presetClass="exit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blinds(horizontal)">
                                      <p:cBhvr>
                                        <p:cTn id="49" dur="500"/>
                                        <p:tgtEl>
                                          <p:spTgt spid="676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76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7634" grpId="0" animBg="1"/>
      <p:bldP spid="67637" grpId="0" animBg="1"/>
      <p:bldP spid="67642" grpId="0" animBg="1"/>
      <p:bldP spid="67643" grpId="0" animBg="1"/>
      <p:bldP spid="67645" grpId="0" animBg="1"/>
      <p:bldP spid="67646" grpId="0" animBg="1"/>
      <p:bldP spid="67638" grpId="0" animBg="1"/>
      <p:bldP spid="67635" grpId="0" animBg="1"/>
      <p:bldP spid="67636" grpId="0" animBg="1"/>
      <p:bldP spid="67647" grpId="0" animBg="1"/>
      <p:bldP spid="67648" grpId="0" animBg="1"/>
      <p:bldP spid="67644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12499</TotalTime>
  <Words>3494</Words>
  <Application>Microsoft Office PowerPoint</Application>
  <PresentationFormat>Widescreen</PresentationFormat>
  <Paragraphs>619</Paragraphs>
  <Slides>66</Slides>
  <Notes>34</Notes>
  <HiddenSlides>0</HiddenSlides>
  <MMClips>1</MMClips>
  <ScaleCrop>false</ScaleCrop>
  <HeadingPairs>
    <vt:vector size="8" baseType="variant">
      <vt:variant>
        <vt:lpstr>Fonts Used</vt:lpstr>
      </vt:variant>
      <vt:variant>
        <vt:i4>10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66</vt:i4>
      </vt:variant>
    </vt:vector>
  </HeadingPairs>
  <TitlesOfParts>
    <vt:vector size="79" baseType="lpstr">
      <vt:lpstr>Arial</vt:lpstr>
      <vt:lpstr>Calibri</vt:lpstr>
      <vt:lpstr>Calibri Light</vt:lpstr>
      <vt:lpstr>Cambria</vt:lpstr>
      <vt:lpstr>Cambria Math</vt:lpstr>
      <vt:lpstr>Comic Sans MS</vt:lpstr>
      <vt:lpstr>Garamond</vt:lpstr>
      <vt:lpstr>sofia-pro</vt:lpstr>
      <vt:lpstr>Times New Roman</vt:lpstr>
      <vt:lpstr>Wingdings</vt:lpstr>
      <vt:lpstr>Office Theme</vt:lpstr>
      <vt:lpstr>Visio</vt:lpstr>
      <vt:lpstr>VISIO</vt:lpstr>
      <vt:lpstr>Introduction</vt:lpstr>
      <vt:lpstr>Course Introduction  (Computer Aided Design)</vt:lpstr>
      <vt:lpstr>Course Introduction  (Computer Aided Design)</vt:lpstr>
      <vt:lpstr>Course Introduction  (Softwares)</vt:lpstr>
      <vt:lpstr>Course Introduction  (Softwares)</vt:lpstr>
      <vt:lpstr>Course Introduction  (Computer Aided Design)</vt:lpstr>
      <vt:lpstr>PowerPoint Presentation</vt:lpstr>
      <vt:lpstr>Transistors as Switches</vt:lpstr>
      <vt:lpstr>CMOS Inverter</vt:lpstr>
      <vt:lpstr>CMOS NAND Gate</vt:lpstr>
      <vt:lpstr>CMOS NOR Gate</vt:lpstr>
      <vt:lpstr>PowerPoint Presentation</vt:lpstr>
      <vt:lpstr>What is a digital system?</vt:lpstr>
      <vt:lpstr>What is a digital system?</vt:lpstr>
      <vt:lpstr>What is a digital system?</vt:lpstr>
      <vt:lpstr>What is a digital system?</vt:lpstr>
      <vt:lpstr>History of Digital System Design</vt:lpstr>
      <vt:lpstr>TTL technology</vt:lpstr>
      <vt:lpstr>History of Digital System Design</vt:lpstr>
      <vt:lpstr>Modern Design of Digital Systems</vt:lpstr>
      <vt:lpstr>Modern Design of Digital Systems</vt:lpstr>
      <vt:lpstr>Application-specific integrated circuit (ASIC)</vt:lpstr>
      <vt:lpstr>Type of Asics</vt:lpstr>
      <vt:lpstr>ASIC (Full-custom)</vt:lpstr>
      <vt:lpstr>ASIC (Standard Cell)</vt:lpstr>
      <vt:lpstr>ASIC (Standard Cell)</vt:lpstr>
      <vt:lpstr>ASIC (Gate Array)</vt:lpstr>
      <vt:lpstr>Standard Cell vs. Gate Array</vt:lpstr>
      <vt:lpstr>ASIC (FPGA)</vt:lpstr>
      <vt:lpstr>FPGA Architecture </vt:lpstr>
      <vt:lpstr>FPGA</vt:lpstr>
      <vt:lpstr> FPGA vs. Microcontroller </vt:lpstr>
      <vt:lpstr>Different perspectives in the hardware design</vt:lpstr>
      <vt:lpstr>Fundamental Concepts</vt:lpstr>
      <vt:lpstr>PowerPoint Presentation</vt:lpstr>
      <vt:lpstr>PowerPoint Presentation</vt:lpstr>
      <vt:lpstr>PowerPoint Presentation</vt:lpstr>
      <vt:lpstr>PowerPoint Presentation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Fundamental Concepts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Compilation and Synthesis</vt:lpstr>
      <vt:lpstr>Compilation and Synthesis</vt:lpstr>
      <vt:lpstr>Compilation and Synthesis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Microprocessor</dc:title>
  <dc:creator>Meisam</dc:creator>
  <cp:lastModifiedBy>User</cp:lastModifiedBy>
  <cp:revision>187</cp:revision>
  <dcterms:created xsi:type="dcterms:W3CDTF">2021-09-15T06:22:22Z</dcterms:created>
  <dcterms:modified xsi:type="dcterms:W3CDTF">2022-02-07T14:18:24Z</dcterms:modified>
</cp:coreProperties>
</file>